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548" r:id="rId2"/>
    <p:sldId id="549" r:id="rId3"/>
    <p:sldId id="564" r:id="rId4"/>
    <p:sldId id="563" r:id="rId5"/>
    <p:sldId id="613" r:id="rId6"/>
    <p:sldId id="565" r:id="rId7"/>
    <p:sldId id="583" r:id="rId8"/>
    <p:sldId id="584" r:id="rId9"/>
    <p:sldId id="585" r:id="rId10"/>
    <p:sldId id="586" r:id="rId11"/>
    <p:sldId id="614" r:id="rId12"/>
    <p:sldId id="615" r:id="rId13"/>
    <p:sldId id="567" r:id="rId14"/>
    <p:sldId id="568" r:id="rId15"/>
    <p:sldId id="569" r:id="rId16"/>
    <p:sldId id="570" r:id="rId17"/>
    <p:sldId id="606" r:id="rId18"/>
    <p:sldId id="571" r:id="rId19"/>
    <p:sldId id="572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73" r:id="rId28"/>
    <p:sldId id="582" r:id="rId29"/>
    <p:sldId id="607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87" r:id="rId38"/>
    <p:sldId id="598" r:id="rId39"/>
    <p:sldId id="609" r:id="rId40"/>
    <p:sldId id="60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16" r:id="rId49"/>
    <p:sldId id="553" r:id="rId50"/>
    <p:sldId id="552" r:id="rId51"/>
    <p:sldId id="554" r:id="rId52"/>
    <p:sldId id="610" r:id="rId53"/>
    <p:sldId id="611" r:id="rId54"/>
  </p:sldIdLst>
  <p:sldSz cx="9144000" cy="5715000" type="screen16x10"/>
  <p:notesSz cx="6797675" cy="9874250"/>
  <p:defaultTextStyle>
    <a:defPPr>
      <a:defRPr lang="cs-CZ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D90C64E-7280-40BD-A5DF-3AE1A712E187}">
          <p14:sldIdLst/>
        </p14:section>
        <p14:section name="Oddíl bez názvu" id="{6590B6E4-74DB-416C-ACEA-BAD7BF8E47EC}">
          <p14:sldIdLst>
            <p14:sldId id="548"/>
            <p14:sldId id="549"/>
            <p14:sldId id="564"/>
            <p14:sldId id="563"/>
            <p14:sldId id="613"/>
            <p14:sldId id="565"/>
            <p14:sldId id="583"/>
            <p14:sldId id="584"/>
            <p14:sldId id="585"/>
            <p14:sldId id="586"/>
            <p14:sldId id="614"/>
            <p14:sldId id="615"/>
            <p14:sldId id="567"/>
            <p14:sldId id="568"/>
            <p14:sldId id="569"/>
            <p14:sldId id="570"/>
            <p14:sldId id="606"/>
            <p14:sldId id="571"/>
            <p14:sldId id="572"/>
            <p14:sldId id="574"/>
            <p14:sldId id="575"/>
            <p14:sldId id="576"/>
            <p14:sldId id="577"/>
            <p14:sldId id="578"/>
            <p14:sldId id="579"/>
            <p14:sldId id="580"/>
            <p14:sldId id="573"/>
            <p14:sldId id="582"/>
            <p14:sldId id="607"/>
            <p14:sldId id="591"/>
            <p14:sldId id="592"/>
            <p14:sldId id="593"/>
            <p14:sldId id="594"/>
            <p14:sldId id="595"/>
            <p14:sldId id="596"/>
            <p14:sldId id="597"/>
            <p14:sldId id="587"/>
            <p14:sldId id="598"/>
            <p14:sldId id="609"/>
            <p14:sldId id="608"/>
            <p14:sldId id="599"/>
            <p14:sldId id="600"/>
            <p14:sldId id="601"/>
            <p14:sldId id="602"/>
            <p14:sldId id="603"/>
            <p14:sldId id="604"/>
            <p14:sldId id="605"/>
            <p14:sldId id="616"/>
            <p14:sldId id="553"/>
            <p14:sldId id="552"/>
            <p14:sldId id="554"/>
            <p14:sldId id="610"/>
            <p14:sldId id="6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0000"/>
    <a:srgbClr val="F6BD4A"/>
    <a:srgbClr val="3333CC"/>
    <a:srgbClr val="FFFFCC"/>
    <a:srgbClr val="CCCCFF"/>
    <a:srgbClr val="A3FE2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48" autoAdjust="0"/>
    <p:restoredTop sz="96370" autoAdjust="0"/>
  </p:normalViewPr>
  <p:slideViewPr>
    <p:cSldViewPr snapToGrid="0">
      <p:cViewPr varScale="1">
        <p:scale>
          <a:sx n="126" d="100"/>
          <a:sy n="126" d="100"/>
        </p:scale>
        <p:origin x="180" y="3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985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5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59B3302-F766-4B1F-BC6E-E5034D4D00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7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50000"/>
              </a:spcBef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9738" y="739775"/>
            <a:ext cx="59261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689993"/>
            <a:ext cx="4984750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985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50000"/>
              </a:spcBef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9985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37D19956-01C4-4FC5-BC03-CA401EA527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2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A8656-F7D1-4547-855F-4A86D3B3AC75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39775"/>
            <a:ext cx="5924550" cy="370363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80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55C9-EADF-418E-A002-BE079D8EEF49}" type="slidenum">
              <a:rPr lang="cs-CZ" smtClean="0">
                <a:latin typeface="Tahoma" pitchFamily="34" charset="0"/>
                <a:ea typeface="ＭＳ Ｐゴシック" pitchFamily="34" charset="-128"/>
              </a:rPr>
              <a:pPr/>
              <a:t>2</a:t>
            </a:fld>
            <a:endParaRPr lang="cs-CZ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39775"/>
            <a:ext cx="5924550" cy="3703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51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55C9-EADF-418E-A002-BE079D8EEF49}" type="slidenum">
              <a:rPr lang="cs-CZ" smtClean="0">
                <a:latin typeface="Tahoma" pitchFamily="34" charset="0"/>
                <a:ea typeface="ＭＳ Ｐゴシック" pitchFamily="34" charset="-128"/>
              </a:rPr>
              <a:pPr/>
              <a:t>49</a:t>
            </a:fld>
            <a:endParaRPr lang="cs-CZ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39775"/>
            <a:ext cx="5924550" cy="3703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60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55C9-EADF-418E-A002-BE079D8EEF49}" type="slidenum">
              <a:rPr lang="cs-CZ" smtClean="0">
                <a:latin typeface="Tahoma" pitchFamily="34" charset="0"/>
                <a:ea typeface="ＭＳ Ｐゴシック" pitchFamily="34" charset="-128"/>
              </a:rPr>
              <a:pPr/>
              <a:t>50</a:t>
            </a:fld>
            <a:endParaRPr lang="cs-CZ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39775"/>
            <a:ext cx="5924550" cy="3703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62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55C9-EADF-418E-A002-BE079D8EEF49}" type="slidenum">
              <a:rPr lang="cs-CZ" smtClean="0">
                <a:latin typeface="Tahoma" pitchFamily="34" charset="0"/>
                <a:ea typeface="ＭＳ Ｐゴシック" pitchFamily="34" charset="-128"/>
              </a:rPr>
              <a:pPr/>
              <a:t>51</a:t>
            </a:fld>
            <a:endParaRPr lang="cs-CZ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39775"/>
            <a:ext cx="5924550" cy="3703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6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55C9-EADF-418E-A002-BE079D8EEF49}" type="slidenum">
              <a:rPr lang="cs-CZ" smtClean="0">
                <a:latin typeface="Tahoma" pitchFamily="34" charset="0"/>
                <a:ea typeface="ＭＳ Ｐゴシック" pitchFamily="34" charset="-128"/>
              </a:rPr>
              <a:pPr/>
              <a:t>52</a:t>
            </a:fld>
            <a:endParaRPr lang="cs-CZ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739775"/>
            <a:ext cx="5924550" cy="3703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06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63C1-C14C-4185-ADE3-A8103F989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E07B-B605-4BB0-A7FE-6DAAF7326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0678"/>
          </a:xfrm>
        </p:spPr>
        <p:txBody>
          <a:bodyPr vert="eaVert"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0678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DBD9-AFCB-4F1E-8D1C-466E8DBA0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3C908-C50C-447D-9205-21D9FAEAF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EFDD-E994-4A64-889B-73AA7F3F8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76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76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38EA-6199-4878-BC73-1ED5B7758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7EB1-B625-4D94-9EA7-1FD5EC5D2E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5EC2-4B2D-4C41-ACCB-561C87A918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1580-29E0-48F5-83A0-F05D1EA83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2435-3DA3-471A-A915-9F314E062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CAD5-DC1F-4C13-82D1-10B8EBA61E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4" tIns="46757" rIns="93514" bIns="46757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4" tIns="46757" rIns="93514" bIns="4675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4" tIns="46757" rIns="93514" bIns="4675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682428B7-E117-41DA-92BF-0F07047165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defTabSz="9350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defTabSz="9350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</a:defRPr>
      </a:lvl6pPr>
      <a:lvl7pPr marL="914400" algn="ctr" defTabSz="9350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</a:defRPr>
      </a:lvl7pPr>
      <a:lvl8pPr marL="1371600" algn="ctr" defTabSz="9350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</a:defRPr>
      </a:lvl8pPr>
      <a:lvl9pPr marL="1828800" algn="ctr" defTabSz="9350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charset="0"/>
        </a:defRPr>
      </a:lvl9pPr>
    </p:titleStyle>
    <p:bodyStyle>
      <a:lvl1pPr marL="350838" indent="-350838" algn="l" defTabSz="9350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60413" indent="-292100" algn="l" defTabSz="935038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68400" indent="-233363" algn="l" defTabSz="93503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ＭＳ Ｐゴシック" charset="-128"/>
        </a:defRPr>
      </a:lvl3pPr>
      <a:lvl4pPr marL="1635125" indent="-231775" algn="l" defTabSz="9350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03438" indent="-231775" algn="l" defTabSz="9350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60638" indent="-231775" algn="l" defTabSz="935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17838" indent="-231775" algn="l" defTabSz="935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75038" indent="-231775" algn="l" defTabSz="935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932238" indent="-231775" algn="l" defTabSz="935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bbm.cz/hd/f?p=107:5:14622715925851::::P5_ID:318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isepo.mfcr.cz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bbm.cz/hd/f?p=107:5:14622715925851::::P5_ID:318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018" y="2326834"/>
            <a:ext cx="6121101" cy="1334721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EET Elektronická evidence tržeb</a:t>
            </a:r>
            <a:br>
              <a:rPr lang="cs-CZ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7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6" y="577145"/>
            <a:ext cx="7389525" cy="519545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  <p:sp>
        <p:nvSpPr>
          <p:cNvPr id="9" name="Zaoblený obdélník 2"/>
          <p:cNvSpPr/>
          <p:nvPr/>
        </p:nvSpPr>
        <p:spPr>
          <a:xfrm>
            <a:off x="6104822" y="5008540"/>
            <a:ext cx="1548714" cy="2119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6" name="Zaoblený obdélník 2"/>
          <p:cNvSpPr/>
          <p:nvPr/>
        </p:nvSpPr>
        <p:spPr>
          <a:xfrm>
            <a:off x="6104822" y="3550443"/>
            <a:ext cx="1548714" cy="49427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pic>
        <p:nvPicPr>
          <p:cNvPr id="7" name="Picture 6" descr="C:\Users\tmalkus\AppData\Local\Microsoft\Windows\Temporary Internet Files\Content.IE5\VS4TP49A\MC9002808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11" y="3131966"/>
            <a:ext cx="2191377" cy="139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12800" y="4192810"/>
            <a:ext cx="118208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</a:rPr>
              <a:t>Autentizační údaje</a:t>
            </a:r>
          </a:p>
          <a:p>
            <a:r>
              <a:rPr lang="cs-CZ" sz="1400" dirty="0">
                <a:solidFill>
                  <a:srgbClr val="002060"/>
                </a:solidFill>
              </a:rPr>
              <a:t>jsou poplatníkovi doručeny přes ISDS</a:t>
            </a:r>
          </a:p>
        </p:txBody>
      </p:sp>
    </p:spTree>
    <p:extLst>
      <p:ext uri="{BB962C8B-B14F-4D97-AF65-F5344CB8AC3E}">
        <p14:creationId xmlns:p14="http://schemas.microsoft.com/office/powerpoint/2010/main" val="14650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ňový portá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8" y="1192712"/>
            <a:ext cx="6262923" cy="45365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326612" y="723531"/>
            <a:ext cx="7170269" cy="35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75" dirty="0"/>
              <a:t>https://adisepo.mfcr.cz/adistc/adis/idpr_pub/dpr/uvod.faces</a:t>
            </a:r>
          </a:p>
        </p:txBody>
      </p:sp>
      <p:sp>
        <p:nvSpPr>
          <p:cNvPr id="6" name="Zaoblený obdélník 2"/>
          <p:cNvSpPr/>
          <p:nvPr/>
        </p:nvSpPr>
        <p:spPr>
          <a:xfrm>
            <a:off x="214785" y="3020424"/>
            <a:ext cx="3674770" cy="4549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Přihlášení poplatníka na portál EET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7" y="0"/>
            <a:ext cx="2786063" cy="5715000"/>
          </a:xfrm>
          <a:prstGeom prst="rect">
            <a:avLst/>
          </a:prstGeom>
        </p:spPr>
      </p:pic>
      <p:sp>
        <p:nvSpPr>
          <p:cNvPr id="9" name="Zaoblený obdélník 2"/>
          <p:cNvSpPr/>
          <p:nvPr/>
        </p:nvSpPr>
        <p:spPr>
          <a:xfrm>
            <a:off x="2548799" y="2337270"/>
            <a:ext cx="1087169" cy="1995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350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38" y="574358"/>
            <a:ext cx="6360362" cy="5158897"/>
          </a:xfrm>
          <a:prstGeom prst="rect">
            <a:avLst/>
          </a:prstGeom>
        </p:spPr>
      </p:pic>
      <p:sp>
        <p:nvSpPr>
          <p:cNvPr id="6" name="Zaoblený obdélník 2"/>
          <p:cNvSpPr/>
          <p:nvPr/>
        </p:nvSpPr>
        <p:spPr>
          <a:xfrm>
            <a:off x="1273184" y="3394824"/>
            <a:ext cx="4695615" cy="687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Přihlášení poplatníka na portál EET</a:t>
            </a:r>
          </a:p>
        </p:txBody>
      </p:sp>
    </p:spTree>
    <p:extLst>
      <p:ext uri="{BB962C8B-B14F-4D97-AF65-F5344CB8AC3E}">
        <p14:creationId xmlns:p14="http://schemas.microsoft.com/office/powerpoint/2010/main" val="3339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72" y="575198"/>
            <a:ext cx="7355296" cy="519545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Přihlášení poplatníka na portál EET</a:t>
            </a:r>
          </a:p>
        </p:txBody>
      </p:sp>
    </p:spTree>
    <p:extLst>
      <p:ext uri="{BB962C8B-B14F-4D97-AF65-F5344CB8AC3E}">
        <p14:creationId xmlns:p14="http://schemas.microsoft.com/office/powerpoint/2010/main" val="224945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1" y="559958"/>
            <a:ext cx="7373617" cy="5195455"/>
          </a:xfrm>
          <a:prstGeom prst="rect">
            <a:avLst/>
          </a:prstGeom>
        </p:spPr>
      </p:pic>
      <p:sp>
        <p:nvSpPr>
          <p:cNvPr id="5" name="Zaoblený obdélník 2"/>
          <p:cNvSpPr/>
          <p:nvPr/>
        </p:nvSpPr>
        <p:spPr>
          <a:xfrm>
            <a:off x="1100040" y="3223260"/>
            <a:ext cx="1902240" cy="16994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přihlášení na daňový portál EET</a:t>
            </a:r>
          </a:p>
        </p:txBody>
      </p:sp>
      <p:sp>
        <p:nvSpPr>
          <p:cNvPr id="7" name="Zaoblený obdélník 2"/>
          <p:cNvSpPr/>
          <p:nvPr/>
        </p:nvSpPr>
        <p:spPr>
          <a:xfrm>
            <a:off x="1893665" y="3796960"/>
            <a:ext cx="461319" cy="1638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8621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9" y="575198"/>
            <a:ext cx="7494382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948922" y="2027914"/>
            <a:ext cx="590384" cy="232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EET účet poplatníka - Úvodní stránka</a:t>
            </a:r>
          </a:p>
        </p:txBody>
      </p:sp>
    </p:spTree>
    <p:extLst>
      <p:ext uri="{BB962C8B-B14F-4D97-AF65-F5344CB8AC3E}">
        <p14:creationId xmlns:p14="http://schemas.microsoft.com/office/powerpoint/2010/main" val="1841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11" y="559958"/>
            <a:ext cx="7345298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1643647" y="1967339"/>
            <a:ext cx="590384" cy="232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údaje o poplatníkovi</a:t>
            </a:r>
          </a:p>
        </p:txBody>
      </p:sp>
    </p:spTree>
    <p:extLst>
      <p:ext uri="{BB962C8B-B14F-4D97-AF65-F5344CB8AC3E}">
        <p14:creationId xmlns:p14="http://schemas.microsoft.com/office/powerpoint/2010/main" val="3702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918"/>
            <a:ext cx="9144000" cy="503785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založení nové provozovny</a:t>
            </a:r>
          </a:p>
        </p:txBody>
      </p:sp>
      <p:sp>
        <p:nvSpPr>
          <p:cNvPr id="7" name="Obdélník: se zakulacenými rohy 6"/>
          <p:cNvSpPr/>
          <p:nvPr/>
        </p:nvSpPr>
        <p:spPr>
          <a:xfrm>
            <a:off x="80091" y="4640545"/>
            <a:ext cx="895216" cy="2238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8" name="Zaoblený obdélník 2"/>
          <p:cNvSpPr/>
          <p:nvPr/>
        </p:nvSpPr>
        <p:spPr>
          <a:xfrm>
            <a:off x="1260442" y="1964345"/>
            <a:ext cx="769288" cy="232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5363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7" y="552338"/>
            <a:ext cx="7339326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2215722" y="1978881"/>
            <a:ext cx="769288" cy="232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seznam provozoven, založení provozovny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1021080" y="3574952"/>
            <a:ext cx="984738" cy="246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0340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6" y="567578"/>
            <a:ext cx="7339326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3025140" y="1972918"/>
            <a:ext cx="685800" cy="238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správa certifikátů</a:t>
            </a:r>
          </a:p>
        </p:txBody>
      </p:sp>
      <p:sp>
        <p:nvSpPr>
          <p:cNvPr id="5" name="Zaoblený obdélník 2"/>
          <p:cNvSpPr/>
          <p:nvPr/>
        </p:nvSpPr>
        <p:spPr>
          <a:xfrm>
            <a:off x="1075612" y="3615749"/>
            <a:ext cx="2203047" cy="238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40013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496000" cy="559958"/>
          </a:xfrm>
        </p:spPr>
        <p:txBody>
          <a:bodyPr/>
          <a:lstStyle/>
          <a:p>
            <a:pPr marL="64292" algn="l" eaLnBrk="1" hangingPunct="1"/>
            <a:r>
              <a:rPr lang="cs-CZ" sz="240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*EET (HD</a:t>
            </a:r>
            <a:r>
              <a:rPr lang="cs-CZ" sz="2400" dirty="0">
                <a:hlinkClick r:id="rId3"/>
              </a:rPr>
              <a:t>31801</a:t>
            </a:r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460" y="566992"/>
            <a:ext cx="5257540" cy="5155042"/>
          </a:xfrm>
          <a:prstGeom prst="rect">
            <a:avLst/>
          </a:prstGeom>
        </p:spPr>
      </p:pic>
      <p:sp>
        <p:nvSpPr>
          <p:cNvPr id="60" name="Obdélník 59"/>
          <p:cNvSpPr/>
          <p:nvPr/>
        </p:nvSpPr>
        <p:spPr>
          <a:xfrm>
            <a:off x="67029" y="637039"/>
            <a:ext cx="3666780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000" dirty="0">
                <a:solidFill>
                  <a:srgbClr val="C00000"/>
                </a:solidFill>
              </a:rPr>
              <a:t>SW podpora </a:t>
            </a:r>
            <a:r>
              <a:rPr lang="cs-CZ" sz="2000" dirty="0" err="1">
                <a:solidFill>
                  <a:srgbClr val="C00000"/>
                </a:solidFill>
              </a:rPr>
              <a:t>iFIS</a:t>
            </a:r>
            <a:r>
              <a:rPr lang="cs-CZ" sz="2000" dirty="0">
                <a:solidFill>
                  <a:srgbClr val="C00000"/>
                </a:solidFill>
              </a:rPr>
              <a:t> pro 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datové rozhraní pro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r>
              <a:rPr lang="cs-CZ" sz="1200" dirty="0">
                <a:solidFill>
                  <a:srgbClr val="002060"/>
                </a:solidFill>
              </a:rPr>
              <a:t>*Pokladna,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r>
              <a:rPr lang="cs-CZ" sz="1200" dirty="0">
                <a:solidFill>
                  <a:srgbClr val="002060"/>
                </a:solidFill>
              </a:rPr>
              <a:t>*Prodejna… i pro další externí zařízení nebo aplikace (PL/SQL nebo WS)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předávání požadavků a odpovědí mezi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r>
              <a:rPr lang="cs-CZ" sz="1200" dirty="0">
                <a:solidFill>
                  <a:srgbClr val="002060"/>
                </a:solidFill>
              </a:rPr>
              <a:t> a WS serverem EET přes AQ </a:t>
            </a:r>
            <a:r>
              <a:rPr lang="cs-CZ" sz="1200" dirty="0" err="1">
                <a:solidFill>
                  <a:srgbClr val="002060"/>
                </a:solidFill>
              </a:rPr>
              <a:t>db</a:t>
            </a:r>
            <a:r>
              <a:rPr lang="cs-CZ" sz="1200" dirty="0">
                <a:solidFill>
                  <a:srgbClr val="002060"/>
                </a:solidFill>
              </a:rPr>
              <a:t> frontu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evidence požadavků a odpovědí EET, obsahuje získaný fiskální identifikační kód (FIK) nebo náhradní PKP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certifikát EET v zabezpečeném uložišti systémových certifikátů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endParaRPr lang="cs-CZ" sz="12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nový modul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r>
              <a:rPr lang="cs-CZ" sz="1200" dirty="0">
                <a:solidFill>
                  <a:srgbClr val="002060"/>
                </a:solidFill>
              </a:rPr>
              <a:t>*EET (registrace provozoven a pokladních zařízení)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úpravy číselníku pokladen - doplnění interního identifikátoru registrace EET (ID provozovny a ID pokladního zařízení)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Úpravy číselníku účelů plateb a číselníku skladových pohybů (Režim tržby 0..Běžný, 1.. Zjednodušený režim a Typ tržby T.. Běžná tržba a Z.. Poskytnutá záloha)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Úpravy funkcionality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r>
              <a:rPr lang="cs-CZ" sz="1200" dirty="0">
                <a:solidFill>
                  <a:srgbClr val="002060"/>
                </a:solidFill>
              </a:rPr>
              <a:t>*Pokladna a </a:t>
            </a:r>
            <a:r>
              <a:rPr lang="cs-CZ" sz="1200" dirty="0" err="1">
                <a:solidFill>
                  <a:srgbClr val="002060"/>
                </a:solidFill>
              </a:rPr>
              <a:t>iFIS</a:t>
            </a:r>
            <a:r>
              <a:rPr lang="cs-CZ" sz="1200" dirty="0">
                <a:solidFill>
                  <a:srgbClr val="002060"/>
                </a:solidFill>
              </a:rPr>
              <a:t>*Prodejna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Úpravy standardních tiskových výstupů Pokladní doklad a Prodejní paragon</a:t>
            </a:r>
            <a:endParaRPr lang="cs-CZ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6" y="559958"/>
            <a:ext cx="7339326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879476" y="2387711"/>
            <a:ext cx="6237797" cy="8527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průvodce generováním nového certifikátu</a:t>
            </a:r>
          </a:p>
        </p:txBody>
      </p:sp>
    </p:spTree>
    <p:extLst>
      <p:ext uri="{BB962C8B-B14F-4D97-AF65-F5344CB8AC3E}">
        <p14:creationId xmlns:p14="http://schemas.microsoft.com/office/powerpoint/2010/main" val="34208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ET CA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9" y="571500"/>
            <a:ext cx="7268822" cy="51435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průvodce generováním nového certifikátu</a:t>
            </a:r>
          </a:p>
        </p:txBody>
      </p:sp>
      <p:sp>
        <p:nvSpPr>
          <p:cNvPr id="4" name="Zaoblený obdélník 2"/>
          <p:cNvSpPr/>
          <p:nvPr/>
        </p:nvSpPr>
        <p:spPr>
          <a:xfrm>
            <a:off x="6386400" y="3985295"/>
            <a:ext cx="720000" cy="345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41543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75" y="567578"/>
            <a:ext cx="7333811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1608469" y="5042200"/>
            <a:ext cx="960120" cy="345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průvodce generováním nového certifikátu</a:t>
            </a:r>
          </a:p>
        </p:txBody>
      </p:sp>
    </p:spTree>
    <p:extLst>
      <p:ext uri="{BB962C8B-B14F-4D97-AF65-F5344CB8AC3E}">
        <p14:creationId xmlns:p14="http://schemas.microsoft.com/office/powerpoint/2010/main" val="820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6" y="559958"/>
            <a:ext cx="7339326" cy="519545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1045795" y="4373880"/>
            <a:ext cx="1369745" cy="3385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průvodce generováním nového certifikátu</a:t>
            </a:r>
          </a:p>
        </p:txBody>
      </p:sp>
    </p:spTree>
    <p:extLst>
      <p:ext uri="{BB962C8B-B14F-4D97-AF65-F5344CB8AC3E}">
        <p14:creationId xmlns:p14="http://schemas.microsoft.com/office/powerpoint/2010/main" val="30991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ET CA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1" y="559958"/>
            <a:ext cx="7268822" cy="51435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průvodce generováním nového certifikátu</a:t>
            </a:r>
          </a:p>
        </p:txBody>
      </p:sp>
      <p:sp>
        <p:nvSpPr>
          <p:cNvPr id="5" name="Zaoblený obdélník 2"/>
          <p:cNvSpPr/>
          <p:nvPr/>
        </p:nvSpPr>
        <p:spPr>
          <a:xfrm>
            <a:off x="6393599" y="3733295"/>
            <a:ext cx="698401" cy="345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5159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ET CA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4" y="571500"/>
            <a:ext cx="7268822" cy="51435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průvodce generováním nového certifikátu</a:t>
            </a:r>
          </a:p>
        </p:txBody>
      </p:sp>
      <p:sp>
        <p:nvSpPr>
          <p:cNvPr id="5" name="Zaoblený obdélník 2"/>
          <p:cNvSpPr/>
          <p:nvPr/>
        </p:nvSpPr>
        <p:spPr>
          <a:xfrm>
            <a:off x="5568810" y="3625295"/>
            <a:ext cx="1530389" cy="345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4790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ažené soub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7" y="667151"/>
            <a:ext cx="7984184" cy="4891445"/>
          </a:xfrm>
          <a:prstGeom prst="rect">
            <a:avLst/>
          </a:prstGeom>
        </p:spPr>
      </p:pic>
      <p:sp>
        <p:nvSpPr>
          <p:cNvPr id="4" name="Zaoblený obdélník 2"/>
          <p:cNvSpPr/>
          <p:nvPr/>
        </p:nvSpPr>
        <p:spPr>
          <a:xfrm>
            <a:off x="1812325" y="1878227"/>
            <a:ext cx="1960605" cy="1968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vygenerovaný nový certifikát</a:t>
            </a:r>
          </a:p>
        </p:txBody>
      </p:sp>
    </p:spTree>
    <p:extLst>
      <p:ext uri="{BB962C8B-B14F-4D97-AF65-F5344CB8AC3E}">
        <p14:creationId xmlns:p14="http://schemas.microsoft.com/office/powerpoint/2010/main" val="32995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6" y="575198"/>
            <a:ext cx="7339327" cy="519545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správa certifikátů – vygenerovat certifikát</a:t>
            </a:r>
          </a:p>
        </p:txBody>
      </p:sp>
      <p:sp>
        <p:nvSpPr>
          <p:cNvPr id="5" name="Zaoblený obdélník 2"/>
          <p:cNvSpPr/>
          <p:nvPr/>
        </p:nvSpPr>
        <p:spPr>
          <a:xfrm>
            <a:off x="7049854" y="1965960"/>
            <a:ext cx="1029110" cy="3385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5590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*EET – ukázky, příklady, testy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29" y="963796"/>
            <a:ext cx="5974716" cy="47512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594464"/>
            <a:ext cx="405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002060"/>
                </a:solidFill>
              </a:rPr>
              <a:t>https://fisdemo.upce.cz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3418451" y="3284806"/>
            <a:ext cx="3404380" cy="2321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30683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Uložení certifikátu EET do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*Správa systémových certifikátů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73" y="519545"/>
            <a:ext cx="6868336" cy="5195455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4360985" y="5090746"/>
            <a:ext cx="2124412" cy="157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5854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Základní kroky k EET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0800" y="1095018"/>
            <a:ext cx="4939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rgbClr val="C00000"/>
                </a:solidFill>
              </a:rPr>
              <a:t>Co všechno musím zajistit?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0800" y="1706391"/>
            <a:ext cx="9108000" cy="435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Zaregistrovat poplatníka k EET </a:t>
            </a:r>
            <a:r>
              <a:rPr lang="cs-CZ" sz="1600" i="1" dirty="0">
                <a:solidFill>
                  <a:srgbClr val="002060"/>
                </a:solidFill>
              </a:rPr>
              <a:t>(=získat přístup na portál EET)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666FF"/>
                </a:solidFill>
              </a:rPr>
              <a:t>osobně na finančním úřadě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666FF"/>
                </a:solidFill>
              </a:rPr>
              <a:t>elektronicky na portále daňové správy </a:t>
            </a:r>
            <a:r>
              <a:rPr lang="cs-CZ" sz="1400" i="1" dirty="0">
                <a:solidFill>
                  <a:srgbClr val="6666FF"/>
                </a:solidFill>
              </a:rPr>
              <a:t>(autentizační údaje jsou doručeny přes ISDS)</a:t>
            </a:r>
            <a:endParaRPr lang="cs-CZ" sz="1600" i="1" dirty="0">
              <a:solidFill>
                <a:srgbClr val="6666FF"/>
              </a:solidFill>
            </a:endParaRPr>
          </a:p>
          <a:p>
            <a:pPr lvl="3" algn="l"/>
            <a:r>
              <a:rPr lang="cs-CZ" sz="1800" dirty="0">
                <a:solidFill>
                  <a:srgbClr val="6666FF"/>
                </a:solidFill>
                <a:hlinkClick r:id="rId2"/>
              </a:rPr>
              <a:t>https://adisepo.mfcr.cz/</a:t>
            </a:r>
            <a:endParaRPr lang="cs-CZ" b="1" dirty="0">
              <a:solidFill>
                <a:srgbClr val="6666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Na portále EET zaregistrovat provozovnu (označení, adresa)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Na portále EET získat certifikát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V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 zaregistrovat certifikát </a:t>
            </a:r>
            <a:r>
              <a:rPr lang="cs-CZ" sz="1400" i="1" dirty="0">
                <a:solidFill>
                  <a:srgbClr val="002060"/>
                </a:solidFill>
              </a:rPr>
              <a:t>(v </a:t>
            </a:r>
            <a:r>
              <a:rPr lang="cs-CZ" sz="1400" i="1" dirty="0" err="1">
                <a:solidFill>
                  <a:srgbClr val="002060"/>
                </a:solidFill>
              </a:rPr>
              <a:t>iFIS</a:t>
            </a:r>
            <a:r>
              <a:rPr lang="cs-CZ" sz="1400" i="1" dirty="0">
                <a:solidFill>
                  <a:srgbClr val="002060"/>
                </a:solidFill>
              </a:rPr>
              <a:t>*Správa systémových certifikátů)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V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 zaregistrovat provozovnu a pokladní zařízení </a:t>
            </a:r>
            <a:r>
              <a:rPr lang="cs-CZ" sz="1400" i="1" dirty="0">
                <a:solidFill>
                  <a:srgbClr val="002060"/>
                </a:solidFill>
              </a:rPr>
              <a:t>(v </a:t>
            </a:r>
            <a:r>
              <a:rPr lang="cs-CZ" sz="1400" i="1" dirty="0" err="1">
                <a:solidFill>
                  <a:srgbClr val="002060"/>
                </a:solidFill>
              </a:rPr>
              <a:t>iFIS</a:t>
            </a:r>
            <a:r>
              <a:rPr lang="cs-CZ" sz="1400" i="1" dirty="0">
                <a:solidFill>
                  <a:srgbClr val="002060"/>
                </a:solidFill>
              </a:rPr>
              <a:t>*EET / Registrace EET)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V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 upravit nastavení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*Pokladna /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*Prodejna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Požádat o úpravu tiskové šablony k prodejním paragonům nebo začít tisknout standardní paragon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>
                <a:solidFill>
                  <a:srgbClr val="FF0000"/>
                </a:solidFill>
              </a:rPr>
              <a:t>?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</a:rPr>
              <a:t>Spustit reálný provoz </a:t>
            </a:r>
            <a:r>
              <a:rPr lang="cs-CZ" sz="2000" dirty="0" err="1">
                <a:solidFill>
                  <a:srgbClr val="002060"/>
                </a:solidFill>
              </a:rPr>
              <a:t>iFIS</a:t>
            </a:r>
            <a:r>
              <a:rPr lang="cs-CZ" sz="2000" dirty="0">
                <a:solidFill>
                  <a:srgbClr val="002060"/>
                </a:solidFill>
              </a:rPr>
              <a:t>*EET nejlépe již v úterý 29.11.2016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8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9" y="519545"/>
            <a:ext cx="6868336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Uložení certifikátu EET do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*Správa systémových certifikátů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5395784" y="4620607"/>
            <a:ext cx="1054443" cy="4173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302" y="1796014"/>
            <a:ext cx="2989397" cy="26829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116" y="1964053"/>
            <a:ext cx="2779710" cy="1924828"/>
          </a:xfrm>
          <a:prstGeom prst="rect">
            <a:avLst/>
          </a:prstGeom>
        </p:spPr>
      </p:pic>
      <p:sp>
        <p:nvSpPr>
          <p:cNvPr id="8" name="Obdélník: se zakulacenými rohy 7"/>
          <p:cNvSpPr/>
          <p:nvPr/>
        </p:nvSpPr>
        <p:spPr>
          <a:xfrm>
            <a:off x="6737040" y="3648807"/>
            <a:ext cx="522720" cy="20871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6438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Uložení certifikátu EET do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*Správa systémových certifikátů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6" y="519545"/>
            <a:ext cx="6868336" cy="5195455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1505243" y="1765409"/>
            <a:ext cx="6020972" cy="1389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37477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provozovny a pokladního zařízení v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*EET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3" y="519545"/>
            <a:ext cx="6868336" cy="5195455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4091512" y="2366239"/>
            <a:ext cx="1922426" cy="473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3849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provozovny, pokladního zařízení v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*EET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32" y="567578"/>
            <a:ext cx="6868336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3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Nastavení pokladny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 pro generování FIK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70" y="519545"/>
            <a:ext cx="6868336" cy="5195455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4374292" y="2663704"/>
            <a:ext cx="1408670" cy="2990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271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63" y="567578"/>
            <a:ext cx="6868336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Nastavení pokladny pro generování FIK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3603049" y="2726402"/>
            <a:ext cx="1054442" cy="2042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38052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70" y="519545"/>
            <a:ext cx="6868336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Nastavení účelů platby pro generování FIK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6417277" y="2743200"/>
            <a:ext cx="1597130" cy="2279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74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22" y="519545"/>
            <a:ext cx="6868336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Úhrada na pokladně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endParaRPr lang="cs-CZ" sz="2400" kern="0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364" y="2534938"/>
            <a:ext cx="2411665" cy="19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3" y="575198"/>
            <a:ext cx="7406035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Tisk příjmového pokladního dokladu s EET-FIK (2D kód FIK)</a:t>
            </a:r>
          </a:p>
        </p:txBody>
      </p:sp>
      <p:sp>
        <p:nvSpPr>
          <p:cNvPr id="3" name="Obdélník: se zakulacenými rohy 2"/>
          <p:cNvSpPr/>
          <p:nvPr/>
        </p:nvSpPr>
        <p:spPr>
          <a:xfrm>
            <a:off x="4472940" y="2178737"/>
            <a:ext cx="3482340" cy="594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5" name="Obdélník: se zakulacenými rohy 4"/>
          <p:cNvSpPr/>
          <p:nvPr/>
        </p:nvSpPr>
        <p:spPr>
          <a:xfrm>
            <a:off x="1092006" y="5528020"/>
            <a:ext cx="6918960" cy="126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4785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9" y="575198"/>
            <a:ext cx="7278370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Tisk příjmového pokladního dokladu při nedostupnosti EET</a:t>
            </a:r>
          </a:p>
        </p:txBody>
      </p:sp>
      <p:sp>
        <p:nvSpPr>
          <p:cNvPr id="3" name="Obdélník: se zakulacenými rohy 2"/>
          <p:cNvSpPr/>
          <p:nvPr/>
        </p:nvSpPr>
        <p:spPr>
          <a:xfrm>
            <a:off x="4434840" y="2060332"/>
            <a:ext cx="3444240" cy="594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5" name="Obdélník: se zakulacenými rohy 4"/>
          <p:cNvSpPr/>
          <p:nvPr/>
        </p:nvSpPr>
        <p:spPr>
          <a:xfrm>
            <a:off x="1132449" y="5329898"/>
            <a:ext cx="6822831" cy="325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34529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-1532669" y="826405"/>
            <a:ext cx="5530442" cy="35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75" dirty="0"/>
              <a:t>http://adisspr.mfcr.cz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52" y="1315224"/>
            <a:ext cx="6313536" cy="4723142"/>
          </a:xfrm>
          <a:prstGeom prst="rect">
            <a:avLst/>
          </a:prstGeom>
        </p:spPr>
      </p:pic>
      <p:sp>
        <p:nvSpPr>
          <p:cNvPr id="10" name="Zaoblený obdélník 2"/>
          <p:cNvSpPr/>
          <p:nvPr/>
        </p:nvSpPr>
        <p:spPr>
          <a:xfrm>
            <a:off x="1239752" y="3606218"/>
            <a:ext cx="5009848" cy="556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4722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Data v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*EET -</a:t>
            </a:r>
            <a:r>
              <a:rPr lang="en-US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&gt;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 data odesílaná na portál EET</a:t>
            </a:r>
          </a:p>
        </p:txBody>
      </p:sp>
      <p:sp>
        <p:nvSpPr>
          <p:cNvPr id="8" name="Šipka: doprava 7"/>
          <p:cNvSpPr/>
          <p:nvPr/>
        </p:nvSpPr>
        <p:spPr>
          <a:xfrm>
            <a:off x="3166244" y="3824109"/>
            <a:ext cx="2454813" cy="49940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XML požadavek do EET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" y="3345181"/>
            <a:ext cx="2845926" cy="2152760"/>
          </a:xfrm>
          <a:prstGeom prst="rect">
            <a:avLst/>
          </a:prstGeom>
        </p:spPr>
      </p:pic>
      <p:pic>
        <p:nvPicPr>
          <p:cNvPr id="12" name="Obrázek 11" descr="Daňový portál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48" y="3345181"/>
            <a:ext cx="2972520" cy="2153158"/>
          </a:xfrm>
          <a:prstGeom prst="rect">
            <a:avLst/>
          </a:prstGeom>
        </p:spPr>
      </p:pic>
      <p:sp>
        <p:nvSpPr>
          <p:cNvPr id="13" name="Zaoblený obdélník 2"/>
          <p:cNvSpPr/>
          <p:nvPr/>
        </p:nvSpPr>
        <p:spPr>
          <a:xfrm flipV="1">
            <a:off x="5829316" y="4203151"/>
            <a:ext cx="1729724" cy="2407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28" y="4327417"/>
            <a:ext cx="1978316" cy="1387583"/>
          </a:xfrm>
          <a:prstGeom prst="rect">
            <a:avLst/>
          </a:prstGeom>
        </p:spPr>
      </p:pic>
      <p:sp>
        <p:nvSpPr>
          <p:cNvPr id="10" name="Šipka: doleva 9"/>
          <p:cNvSpPr/>
          <p:nvPr/>
        </p:nvSpPr>
        <p:spPr>
          <a:xfrm>
            <a:off x="3144585" y="4578720"/>
            <a:ext cx="2365132" cy="510540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Fiskální identifikační kód (FIK)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1" y="812060"/>
            <a:ext cx="9144000" cy="2316062"/>
          </a:xfrm>
          <a:prstGeom prst="rect">
            <a:avLst/>
          </a:prstGeom>
        </p:spPr>
      </p:pic>
      <p:sp>
        <p:nvSpPr>
          <p:cNvPr id="3" name="Obdélník: se zakulacenými rohy 2"/>
          <p:cNvSpPr/>
          <p:nvPr/>
        </p:nvSpPr>
        <p:spPr>
          <a:xfrm>
            <a:off x="324000" y="2692800"/>
            <a:ext cx="468000" cy="223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2558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0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92" y="519545"/>
            <a:ext cx="6868336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Nastavení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*Zásoby/Prodejna pro generování FIK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4254840" y="3802380"/>
            <a:ext cx="1408670" cy="167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  <p:sp>
        <p:nvSpPr>
          <p:cNvPr id="6" name="Obdélník: se zakulacenými rohy 5"/>
          <p:cNvSpPr/>
          <p:nvPr/>
        </p:nvSpPr>
        <p:spPr>
          <a:xfrm>
            <a:off x="4254840" y="4382885"/>
            <a:ext cx="1408670" cy="167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314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77" y="559958"/>
            <a:ext cx="6868336" cy="51954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Nastavení prodejního skladu pro generování FIK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4130932" y="1310014"/>
            <a:ext cx="1110610" cy="3289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6711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00" y="662564"/>
            <a:ext cx="8312727" cy="493851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2381" y="0"/>
            <a:ext cx="8674443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Nastavení skladových pohybů pro generování FIK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7073704" y="1347567"/>
            <a:ext cx="1518357" cy="6992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4500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Markování a tisk prodejky v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endParaRPr lang="cs-CZ" sz="2400" kern="0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52" y="569945"/>
            <a:ext cx="6868336" cy="5195455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6431280" y="1536300"/>
            <a:ext cx="1341120" cy="251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7794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12" y="569945"/>
            <a:ext cx="6868336" cy="51954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498" y="1928335"/>
            <a:ext cx="3675723" cy="247867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987040" y="3593700"/>
            <a:ext cx="1844040" cy="3657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5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Markování a tisk prodejky v </a:t>
            </a:r>
            <a:r>
              <a:rPr lang="cs-CZ" sz="2400" kern="0" dirty="0" err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iFIS</a:t>
            </a:r>
            <a:endParaRPr lang="cs-CZ" sz="2400" kern="0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8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Tisk prodejního paragonu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13" y="714140"/>
            <a:ext cx="2534452" cy="38578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93" y="714140"/>
            <a:ext cx="2536706" cy="4898465"/>
          </a:xfrm>
          <a:prstGeom prst="rect">
            <a:avLst/>
          </a:prstGeom>
        </p:spPr>
      </p:pic>
      <p:sp>
        <p:nvSpPr>
          <p:cNvPr id="7" name="Obdélník: se zakulacenými rohy 6"/>
          <p:cNvSpPr/>
          <p:nvPr/>
        </p:nvSpPr>
        <p:spPr>
          <a:xfrm>
            <a:off x="1589649" y="3805311"/>
            <a:ext cx="2342271" cy="569741"/>
          </a:xfrm>
          <a:prstGeom prst="roundRect">
            <a:avLst>
              <a:gd name="adj" fmla="val 1161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8" name="Obdélník: se zakulacenými rohy 7"/>
          <p:cNvSpPr/>
          <p:nvPr/>
        </p:nvSpPr>
        <p:spPr>
          <a:xfrm>
            <a:off x="5047493" y="3776511"/>
            <a:ext cx="2342271" cy="1659489"/>
          </a:xfrm>
          <a:prstGeom prst="roundRect">
            <a:avLst>
              <a:gd name="adj" fmla="val 47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40892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00" y="783326"/>
            <a:ext cx="6184792" cy="472314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Tisk prodejního paragonu s EET FIK (2D kód FIK)</a:t>
            </a:r>
          </a:p>
        </p:txBody>
      </p:sp>
      <p:sp>
        <p:nvSpPr>
          <p:cNvPr id="6" name="Obdélník: se zakulacenými rohy 5"/>
          <p:cNvSpPr/>
          <p:nvPr/>
        </p:nvSpPr>
        <p:spPr>
          <a:xfrm>
            <a:off x="4457699" y="2620106"/>
            <a:ext cx="2919047" cy="440021"/>
          </a:xfrm>
          <a:prstGeom prst="roundRect">
            <a:avLst>
              <a:gd name="adj" fmla="val 389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7" name="Obdélník: se zakulacenými rohy 6"/>
          <p:cNvSpPr/>
          <p:nvPr/>
        </p:nvSpPr>
        <p:spPr>
          <a:xfrm>
            <a:off x="1705708" y="5292970"/>
            <a:ext cx="2303584" cy="105507"/>
          </a:xfrm>
          <a:prstGeom prst="roundRect">
            <a:avLst>
              <a:gd name="adj" fmla="val 116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30586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41" y="798428"/>
            <a:ext cx="6013310" cy="472314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64283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Tisk prodejního paragonu – čeká se na EET FIK (2D kód PKP)</a:t>
            </a:r>
          </a:p>
        </p:txBody>
      </p:sp>
      <p:sp>
        <p:nvSpPr>
          <p:cNvPr id="6" name="Obdélník: se zakulacenými rohy 5"/>
          <p:cNvSpPr/>
          <p:nvPr/>
        </p:nvSpPr>
        <p:spPr>
          <a:xfrm>
            <a:off x="4492869" y="2576146"/>
            <a:ext cx="2839917" cy="448408"/>
          </a:xfrm>
          <a:prstGeom prst="roundRect">
            <a:avLst>
              <a:gd name="adj" fmla="val 389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7" name="Obdélník: se zakulacenými rohy 6"/>
          <p:cNvSpPr/>
          <p:nvPr/>
        </p:nvSpPr>
        <p:spPr>
          <a:xfrm>
            <a:off x="1758462" y="5152293"/>
            <a:ext cx="5644662" cy="307730"/>
          </a:xfrm>
          <a:prstGeom prst="roundRect">
            <a:avLst>
              <a:gd name="adj" fmla="val 15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3260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496000" cy="559958"/>
          </a:xfrm>
        </p:spPr>
        <p:txBody>
          <a:bodyPr/>
          <a:lstStyle/>
          <a:p>
            <a:pPr marL="64292" algn="l" eaLnBrk="1" hangingPunct="1"/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Vzory účtenek pro EET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81" y="1062666"/>
            <a:ext cx="2628900" cy="4286250"/>
          </a:xfrm>
          <a:prstGeom prst="flowChartDocumen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205" y="1062666"/>
            <a:ext cx="2628900" cy="4286250"/>
          </a:xfrm>
          <a:prstGeom prst="flowChartDocumen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743" y="1062666"/>
            <a:ext cx="2628900" cy="4286250"/>
          </a:xfrm>
          <a:prstGeom prst="flowChartDocumen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Obdélník: se zakulacenými rohy 4"/>
          <p:cNvSpPr/>
          <p:nvPr/>
        </p:nvSpPr>
        <p:spPr bwMode="auto">
          <a:xfrm>
            <a:off x="395371" y="2291972"/>
            <a:ext cx="2451346" cy="511613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0838" marR="0" indent="-350838" algn="ctr" defTabSz="9350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Obdélník: se zakulacenými rohy 4"/>
          <p:cNvSpPr/>
          <p:nvPr/>
        </p:nvSpPr>
        <p:spPr bwMode="auto">
          <a:xfrm>
            <a:off x="3347049" y="2291971"/>
            <a:ext cx="2510286" cy="1426014"/>
          </a:xfrm>
          <a:prstGeom prst="roundRect">
            <a:avLst>
              <a:gd name="adj" fmla="val 6988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0838" marR="0" indent="-350838" algn="ctr" defTabSz="9350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Obdélník: se zakulacenými rohy 4"/>
          <p:cNvSpPr/>
          <p:nvPr/>
        </p:nvSpPr>
        <p:spPr bwMode="auto">
          <a:xfrm>
            <a:off x="6334512" y="2291970"/>
            <a:ext cx="2510286" cy="1650301"/>
          </a:xfrm>
          <a:prstGeom prst="roundRect">
            <a:avLst>
              <a:gd name="adj" fmla="val 6988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0838" marR="0" indent="-350838" algn="ctr" defTabSz="9350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0" y="559958"/>
            <a:ext cx="7527007" cy="519545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  <p:sp>
        <p:nvSpPr>
          <p:cNvPr id="10" name="Zaoblený obdélník 2"/>
          <p:cNvSpPr/>
          <p:nvPr/>
        </p:nvSpPr>
        <p:spPr>
          <a:xfrm>
            <a:off x="839606" y="3369600"/>
            <a:ext cx="4589194" cy="230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8891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496000" cy="559958"/>
          </a:xfrm>
        </p:spPr>
        <p:txBody>
          <a:bodyPr/>
          <a:lstStyle/>
          <a:p>
            <a:pPr marL="64292" algn="l" eaLnBrk="1" hangingPunct="1"/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Metodický pokyn GFŘ k EET </a:t>
            </a:r>
            <a:r>
              <a:rPr lang="cs-CZ" sz="1600" i="1" dirty="0">
                <a:solidFill>
                  <a:srgbClr val="C00000"/>
                </a:solidFill>
              </a:rPr>
              <a:t>12 odst. 3 písm. h) </a:t>
            </a:r>
            <a:r>
              <a:rPr lang="cs-CZ" sz="1600" i="1" dirty="0" err="1">
                <a:solidFill>
                  <a:srgbClr val="C00000"/>
                </a:solidFill>
              </a:rPr>
              <a:t>ZoET</a:t>
            </a:r>
            <a:r>
              <a:rPr lang="cs-CZ" sz="1600" i="1" dirty="0">
                <a:solidFill>
                  <a:srgbClr val="C00000"/>
                </a:solidFill>
              </a:rPr>
              <a:t> (str. 15)</a:t>
            </a:r>
            <a:endParaRPr lang="cs-CZ" sz="2400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89" y="561856"/>
            <a:ext cx="6019204" cy="5195455"/>
          </a:xfrm>
          <a:prstGeom prst="rect">
            <a:avLst/>
          </a:prstGeom>
        </p:spPr>
      </p:pic>
      <p:sp>
        <p:nvSpPr>
          <p:cNvPr id="4" name="Obdélník: se zakulacenými rohy 3"/>
          <p:cNvSpPr/>
          <p:nvPr/>
        </p:nvSpPr>
        <p:spPr bwMode="auto">
          <a:xfrm>
            <a:off x="2118718" y="2349305"/>
            <a:ext cx="4740812" cy="689317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0838" marR="0" indent="-350838" algn="ctr" defTabSz="9350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Obdélník: se zakulacenými rohy 4"/>
          <p:cNvSpPr/>
          <p:nvPr/>
        </p:nvSpPr>
        <p:spPr bwMode="auto">
          <a:xfrm>
            <a:off x="2118718" y="773723"/>
            <a:ext cx="4740812" cy="844062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0838" marR="0" indent="-350838" algn="ctr" defTabSz="9350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496000" cy="559958"/>
          </a:xfrm>
        </p:spPr>
        <p:txBody>
          <a:bodyPr/>
          <a:lstStyle/>
          <a:p>
            <a:pPr marL="64292" algn="l" eaLnBrk="1" hangingPunct="1"/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Podpora tisku QR kódu na tiskárnách EPSON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84" y="1062666"/>
            <a:ext cx="2628900" cy="4286250"/>
          </a:xfrm>
          <a:prstGeom prst="flowChartDocumen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00" y="1062666"/>
            <a:ext cx="2628900" cy="4286250"/>
          </a:xfrm>
          <a:prstGeom prst="flowChartDocumen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916" y="1062666"/>
            <a:ext cx="2628900" cy="4286250"/>
          </a:xfrm>
          <a:prstGeom prst="flowChartDocumen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6163408" y="989799"/>
            <a:ext cx="1628716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TM-L90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TM-P20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TM-P60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TM-P60II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TM-P80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TM-T20II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TM-T70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TM-T70II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TM-T82II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TM-T88IV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TM-T88V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TM-T88VI</a:t>
            </a:r>
          </a:p>
        </p:txBody>
      </p:sp>
    </p:spTree>
    <p:extLst>
      <p:ext uri="{BB962C8B-B14F-4D97-AF65-F5344CB8AC3E}">
        <p14:creationId xmlns:p14="http://schemas.microsoft.com/office/powerpoint/2010/main" val="13098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496000" cy="559958"/>
          </a:xfrm>
        </p:spPr>
        <p:txBody>
          <a:bodyPr/>
          <a:lstStyle/>
          <a:p>
            <a:pPr marL="64292" algn="l" eaLnBrk="1" hangingPunct="1"/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Aktuality k EET (HD</a:t>
            </a:r>
            <a:r>
              <a:rPr lang="cs-CZ" sz="2400" dirty="0">
                <a:hlinkClick r:id="rId3"/>
              </a:rPr>
              <a:t>31801</a:t>
            </a:r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96660" y="986158"/>
            <a:ext cx="4025174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3200" dirty="0">
                <a:solidFill>
                  <a:srgbClr val="C00000"/>
                </a:solidFill>
              </a:rPr>
              <a:t>Aktuality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Dokončujeme podporu </a:t>
            </a:r>
            <a:r>
              <a:rPr lang="cs-CZ" sz="1800" dirty="0" err="1">
                <a:solidFill>
                  <a:srgbClr val="002060"/>
                </a:solidFill>
              </a:rPr>
              <a:t>iFIS</a:t>
            </a:r>
            <a:r>
              <a:rPr lang="cs-CZ" sz="1800" dirty="0">
                <a:solidFill>
                  <a:srgbClr val="002060"/>
                </a:solidFill>
              </a:rPr>
              <a:t> k 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Připravujeme distribuci funkcionality EET přes HOTFIX </a:t>
            </a:r>
            <a:r>
              <a:rPr lang="cs-CZ" sz="1600" i="1" dirty="0">
                <a:solidFill>
                  <a:srgbClr val="002060"/>
                </a:solidFill>
              </a:rPr>
              <a:t>(</a:t>
            </a:r>
            <a:r>
              <a:rPr lang="cs-CZ" sz="1600" i="1" dirty="0">
                <a:solidFill>
                  <a:srgbClr val="C00000"/>
                </a:solidFill>
              </a:rPr>
              <a:t>čtvrtek 17.11.2016 a čtvrtek 24.11.2016, P1611 ve čtvrtek 1.12.2016 po 16hod</a:t>
            </a:r>
            <a:r>
              <a:rPr lang="cs-CZ" sz="1600" i="1" dirty="0">
                <a:solidFill>
                  <a:srgbClr val="002060"/>
                </a:solidFill>
              </a:rPr>
              <a:t>)</a:t>
            </a:r>
            <a:endParaRPr lang="cs-CZ" sz="1600" i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K 1.11.2016 testovací provoz </a:t>
            </a:r>
            <a:r>
              <a:rPr lang="cs-CZ" sz="1800" dirty="0" err="1">
                <a:solidFill>
                  <a:srgbClr val="002060"/>
                </a:solidFill>
              </a:rPr>
              <a:t>iFIS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&lt;</a:t>
            </a:r>
            <a:r>
              <a:rPr lang="cs-CZ" sz="1800" dirty="0">
                <a:solidFill>
                  <a:srgbClr val="002060"/>
                </a:solidFill>
              </a:rPr>
              <a:t>-</a:t>
            </a:r>
            <a:r>
              <a:rPr lang="en-US" sz="1800" dirty="0">
                <a:solidFill>
                  <a:srgbClr val="002060"/>
                </a:solidFill>
              </a:rPr>
              <a:t>&gt;EET</a:t>
            </a:r>
            <a:r>
              <a:rPr lang="cs-CZ" sz="1800" dirty="0">
                <a:solidFill>
                  <a:srgbClr val="002060"/>
                </a:solidFill>
              </a:rPr>
              <a:t> na TESTDEMO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Připravujeme veřejné hlášení s pokyny k nastavení </a:t>
            </a:r>
            <a:r>
              <a:rPr lang="cs-CZ" sz="1800" dirty="0" err="1">
                <a:solidFill>
                  <a:srgbClr val="002060"/>
                </a:solidFill>
              </a:rPr>
              <a:t>iFIS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600" i="1" dirty="0">
                <a:solidFill>
                  <a:srgbClr val="002060"/>
                </a:solidFill>
              </a:rPr>
              <a:t>(</a:t>
            </a:r>
            <a:r>
              <a:rPr lang="cs-CZ" sz="1600" i="1" dirty="0">
                <a:solidFill>
                  <a:srgbClr val="C00000"/>
                </a:solidFill>
              </a:rPr>
              <a:t>pátek 18.11.2016 </a:t>
            </a:r>
            <a:r>
              <a:rPr lang="cs-CZ" sz="1600" i="1" dirty="0">
                <a:solidFill>
                  <a:srgbClr val="002060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0000"/>
                </a:solidFill>
              </a:rPr>
              <a:t>Doporučení k přechodu z </a:t>
            </a:r>
            <a:r>
              <a:rPr lang="en-US" sz="1800" dirty="0">
                <a:solidFill>
                  <a:srgbClr val="FF0000"/>
                </a:solidFill>
              </a:rPr>
              <a:t>O</a:t>
            </a:r>
            <a:r>
              <a:rPr lang="cs-CZ" sz="1800" dirty="0">
                <a:solidFill>
                  <a:srgbClr val="FF0000"/>
                </a:solidFill>
              </a:rPr>
              <a:t>RA DB</a:t>
            </a:r>
            <a:r>
              <a:rPr lang="en-US" sz="1800" dirty="0">
                <a:solidFill>
                  <a:srgbClr val="FF0000"/>
                </a:solidFill>
              </a:rPr>
              <a:t>11 </a:t>
            </a:r>
            <a:r>
              <a:rPr lang="cs-CZ" sz="1800" dirty="0">
                <a:solidFill>
                  <a:srgbClr val="FF0000"/>
                </a:solidFill>
              </a:rPr>
              <a:t>a ORA DB</a:t>
            </a:r>
            <a:r>
              <a:rPr lang="en-US" sz="18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104" y="780693"/>
            <a:ext cx="4821966" cy="47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7341"/>
            <a:ext cx="8497018" cy="559958"/>
          </a:xfrm>
        </p:spPr>
        <p:txBody>
          <a:bodyPr/>
          <a:lstStyle/>
          <a:p>
            <a:pPr marL="64292" algn="l" eaLnBrk="1" hangingPunct="1"/>
            <a:r>
              <a:rPr lang="cs-CZ" sz="24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EET v kostce na http://www.etrzby.cz</a:t>
            </a:r>
            <a:br>
              <a:rPr lang="cs-CZ" sz="2400" dirty="0"/>
            </a:br>
            <a:endParaRPr lang="cs-CZ" sz="2400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1" y="579454"/>
            <a:ext cx="7025683" cy="51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6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00" y="754358"/>
            <a:ext cx="6718213" cy="4723141"/>
          </a:xfrm>
          <a:prstGeom prst="rect">
            <a:avLst/>
          </a:prstGeom>
        </p:spPr>
      </p:pic>
      <p:sp>
        <p:nvSpPr>
          <p:cNvPr id="9" name="Zaoblený obdélník 2"/>
          <p:cNvSpPr/>
          <p:nvPr/>
        </p:nvSpPr>
        <p:spPr>
          <a:xfrm>
            <a:off x="6285600" y="3794400"/>
            <a:ext cx="1519813" cy="96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12140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3" y="531620"/>
            <a:ext cx="8088454" cy="5195455"/>
          </a:xfrm>
          <a:prstGeom prst="rect">
            <a:avLst/>
          </a:prstGeom>
        </p:spPr>
      </p:pic>
      <p:sp>
        <p:nvSpPr>
          <p:cNvPr id="9" name="Zaoblený obdélník 2"/>
          <p:cNvSpPr/>
          <p:nvPr/>
        </p:nvSpPr>
        <p:spPr>
          <a:xfrm>
            <a:off x="6951809" y="4596714"/>
            <a:ext cx="1681446" cy="18580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</p:spTree>
    <p:extLst>
      <p:ext uri="{BB962C8B-B14F-4D97-AF65-F5344CB8AC3E}">
        <p14:creationId xmlns:p14="http://schemas.microsoft.com/office/powerpoint/2010/main" val="37607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91" y="519545"/>
            <a:ext cx="5635070" cy="5195455"/>
          </a:xfrm>
          <a:prstGeom prst="rect">
            <a:avLst/>
          </a:prstGeom>
        </p:spPr>
      </p:pic>
      <p:sp>
        <p:nvSpPr>
          <p:cNvPr id="9" name="Zaoblený obdélník 2"/>
          <p:cNvSpPr/>
          <p:nvPr/>
        </p:nvSpPr>
        <p:spPr>
          <a:xfrm>
            <a:off x="6106057" y="3683951"/>
            <a:ext cx="1269432" cy="1592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</p:spTree>
    <p:extLst>
      <p:ext uri="{BB962C8B-B14F-4D97-AF65-F5344CB8AC3E}">
        <p14:creationId xmlns:p14="http://schemas.microsoft.com/office/powerpoint/2010/main" val="30215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23" y="515260"/>
            <a:ext cx="8088454" cy="5195456"/>
          </a:xfrm>
          <a:prstGeom prst="rect">
            <a:avLst/>
          </a:prstGeom>
        </p:spPr>
      </p:pic>
      <p:sp>
        <p:nvSpPr>
          <p:cNvPr id="9" name="Zaoblený obdélník 2"/>
          <p:cNvSpPr/>
          <p:nvPr/>
        </p:nvSpPr>
        <p:spPr>
          <a:xfrm>
            <a:off x="7216347" y="4876800"/>
            <a:ext cx="1589902" cy="2119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75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8497018" cy="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4" tIns="46757" rIns="93514" bIns="46757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4292" algn="l" eaLnBrk="1" hangingPunct="1">
              <a:lnSpc>
                <a:spcPct val="100000"/>
              </a:lnSpc>
            </a:pPr>
            <a:r>
              <a:rPr lang="cs-CZ" sz="2400" kern="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Registrace EET – žádost o autentizační údaje (login do EET)</a:t>
            </a:r>
          </a:p>
        </p:txBody>
      </p:sp>
    </p:spTree>
    <p:extLst>
      <p:ext uri="{BB962C8B-B14F-4D97-AF65-F5344CB8AC3E}">
        <p14:creationId xmlns:p14="http://schemas.microsoft.com/office/powerpoint/2010/main" val="6037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IPS pro NTK JPOM II">
  <a:themeElements>
    <a:clrScheme name="IPS pro NTK JPOM I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S pro NTK JPOM I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sz="1875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3FE2A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50838" marR="0" indent="-350838" algn="ctr" defTabSz="935038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IPS pro NTK JPOM I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 pro NTK JPOM I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 pro NTK JPOM I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 pro NTK JPOM I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 pro NTK JPOM 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 pro NTK JPOM 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 pro NTK JPOM 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 pro NTK JPOM II</Template>
  <TotalTime>6115</TotalTime>
  <Words>747</Words>
  <Application>Microsoft Office PowerPoint</Application>
  <PresentationFormat>Předvádění na obrazovce (16:10)</PresentationFormat>
  <Paragraphs>108</Paragraphs>
  <Slides>53</Slides>
  <Notes>6</Notes>
  <HiddenSlides>2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ＭＳ Ｐゴシック</vt:lpstr>
      <vt:lpstr>Arial</vt:lpstr>
      <vt:lpstr>Tahoma</vt:lpstr>
      <vt:lpstr>Times New Roman</vt:lpstr>
      <vt:lpstr>IPS pro NTK JPOM II</vt:lpstr>
      <vt:lpstr>EET Elektronická evidence tržeb </vt:lpstr>
      <vt:lpstr>iFIS*EET (HD31801)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Vzory účtenek pro EET</vt:lpstr>
      <vt:lpstr>Metodický pokyn GFŘ k EET 12 odst. 3 písm. h) ZoET (str. 15)</vt:lpstr>
      <vt:lpstr>Podpora tisku QR kódu na tiskárnách EPSON</vt:lpstr>
      <vt:lpstr>Aktuality k EET (HD31801)</vt:lpstr>
      <vt:lpstr>EET v kostce na http://www.etrzby.cz </vt:lpstr>
    </vt:vector>
  </TitlesOfParts>
  <Company>BBM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iFIS a nový reporting</dc:title>
  <dc:creator>Jan Pomahač</dc:creator>
  <cp:lastModifiedBy>NahradniNTB</cp:lastModifiedBy>
  <cp:revision>535</cp:revision>
  <cp:lastPrinted>2016-11-07T13:50:48Z</cp:lastPrinted>
  <dcterms:created xsi:type="dcterms:W3CDTF">2009-11-25T10:51:47Z</dcterms:created>
  <dcterms:modified xsi:type="dcterms:W3CDTF">2016-11-11T08:57:42Z</dcterms:modified>
</cp:coreProperties>
</file>