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308" r:id="rId2"/>
    <p:sldId id="581" r:id="rId3"/>
    <p:sldId id="1709" r:id="rId4"/>
    <p:sldId id="2378" r:id="rId5"/>
    <p:sldId id="2379" r:id="rId6"/>
    <p:sldId id="2383" r:id="rId7"/>
    <p:sldId id="2397" r:id="rId8"/>
    <p:sldId id="2333" r:id="rId9"/>
    <p:sldId id="2398" r:id="rId10"/>
    <p:sldId id="2399" r:id="rId11"/>
    <p:sldId id="1689" r:id="rId12"/>
    <p:sldId id="2360" r:id="rId13"/>
    <p:sldId id="2382" r:id="rId14"/>
    <p:sldId id="2400" r:id="rId15"/>
    <p:sldId id="2401" r:id="rId16"/>
    <p:sldId id="2381" r:id="rId17"/>
    <p:sldId id="2402" r:id="rId18"/>
    <p:sldId id="2374" r:id="rId19"/>
    <p:sldId id="1855" r:id="rId20"/>
    <p:sldId id="2403" r:id="rId21"/>
    <p:sldId id="1854" r:id="rId22"/>
    <p:sldId id="2380" r:id="rId23"/>
    <p:sldId id="396" r:id="rId24"/>
    <p:sldId id="2316" r:id="rId25"/>
    <p:sldId id="2314" r:id="rId26"/>
    <p:sldId id="2377" r:id="rId27"/>
    <p:sldId id="2337" r:id="rId28"/>
  </p:sldIdLst>
  <p:sldSz cx="12192000" cy="6858000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376E"/>
    <a:srgbClr val="9DFB05"/>
    <a:srgbClr val="1BA2DD"/>
    <a:srgbClr val="0000CC"/>
    <a:srgbClr val="B9C3D2"/>
    <a:srgbClr val="778592"/>
    <a:srgbClr val="222222"/>
    <a:srgbClr val="D2201E"/>
    <a:srgbClr val="93A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44" autoAdjust="0"/>
    <p:restoredTop sz="93992" autoAdjust="0"/>
  </p:normalViewPr>
  <p:slideViewPr>
    <p:cSldViewPr>
      <p:cViewPr varScale="1">
        <p:scale>
          <a:sx n="92" d="100"/>
          <a:sy n="92" d="100"/>
        </p:scale>
        <p:origin x="96" y="4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90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D18CE-102F-4E90-A29B-B69802A59B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313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C33D7-129B-4790-8CBA-9CB247D3EE2B}" type="datetimeFigureOut">
              <a:rPr lang="cs-CZ" smtClean="0"/>
              <a:pPr/>
              <a:t>04.06.2025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C6359-823E-4A4E-A82B-8755678D003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248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Použití jako úvodní slide prezentace</a:t>
            </a:r>
          </a:p>
          <a:p>
            <a:r>
              <a:rPr lang="cs-CZ" dirty="0"/>
              <a:t>- Při delším nadpisu – varianta na 2 řádky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6359-823E-4A4E-A82B-8755678D0037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53921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9956-01C4-4FC5-BC03-CA401EA527CF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56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Použití jako úvodní slide prezentace</a:t>
            </a:r>
          </a:p>
          <a:p>
            <a:r>
              <a:rPr lang="cs-CZ" dirty="0"/>
              <a:t>- Při delším nadpisu – varianta na 2 řádky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C6359-823E-4A4E-A82B-8755678D0037}" type="slidenum">
              <a:rPr lang="cs-CZ" smtClean="0"/>
              <a:pPr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3933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9956-01C4-4FC5-BC03-CA401EA527CF}" type="slidenum">
              <a:rPr lang="cs-CZ" smtClean="0"/>
              <a:pPr>
                <a:defRPr/>
              </a:pPr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68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C6359-823E-4A4E-A82B-8755678D0037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652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9956-01C4-4FC5-BC03-CA401EA527CF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4471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DAA9D-C1EB-4D47-2D33-F57196DEE8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C3F0ADC-392C-E269-3BCE-3F43EFD09E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517C261-6F66-25C1-57C7-8283C1697B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1945E10-C26C-6F55-9D6A-4570347A61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D19956-01C4-4FC5-BC03-CA401EA527CF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1980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E4DFC1-B6E0-214F-606C-CD3D1ECC1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7A8DB75-1996-751A-9DE9-3A6E8B0375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3E84C95F-67F6-873E-BD35-94C1D9BA98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Slide odrážek</a:t>
            </a:r>
          </a:p>
          <a:p>
            <a:r>
              <a:rPr lang="cs-CZ" dirty="0"/>
              <a:t>Použitelný například pro 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4C40916-738C-D19F-9EC0-8A33679924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C6359-823E-4A4E-A82B-8755678D0037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3608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161EC8-10C2-2077-CF9A-A2EEDD473B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B9281FF5-2CDD-30A4-5439-4B44A2BF86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C3CF5065-2427-3E7E-47C4-A58089FC0E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Slide odrážek</a:t>
            </a:r>
          </a:p>
          <a:p>
            <a:r>
              <a:rPr lang="cs-CZ" dirty="0"/>
              <a:t>Použitelný například pro 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9B9474F-CFC0-49DA-992B-49018636FA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C6359-823E-4A4E-A82B-8755678D0037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313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A5CC6-E8F3-BBA9-068B-8F154C5BE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E12E492D-CFBA-104E-9AA2-FC94FD179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BCC1FC20-390E-BE6A-7CF6-939FDA899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Slide odrážek</a:t>
            </a:r>
          </a:p>
          <a:p>
            <a:r>
              <a:rPr lang="cs-CZ" dirty="0"/>
              <a:t>Použitelný například pro 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B117A48-573F-2713-517D-1C8700DD1E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C6359-823E-4A4E-A82B-8755678D0037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06456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C0BE2-C2A3-33E1-547D-AB468A455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ED830F4-183D-F374-F6A5-BEA1FB3993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A3F6BE62-497E-383E-1EA2-9865633770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Slide odrážek</a:t>
            </a:r>
          </a:p>
          <a:p>
            <a:r>
              <a:rPr lang="cs-CZ" dirty="0"/>
              <a:t>Použitelný například pro 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F72824C-FFDF-D000-D197-C3BB723EA7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9C6359-823E-4A4E-A82B-8755678D0037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901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79BBC8-3D81-2E54-0EF5-1F300593A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04694CC1-B377-D154-AC2B-CA49707A8D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E152FFF4-9116-F6A2-D0A8-8AF11A7AE4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Slide odrážek</a:t>
            </a:r>
          </a:p>
          <a:p>
            <a:r>
              <a:rPr lang="cs-CZ" dirty="0"/>
              <a:t>Použitelný například pro obsah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FBA8576-C661-6BED-E92E-3E98A6844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9C6359-823E-4A4E-A82B-8755678D003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590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(1 řád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5380" y="2817223"/>
            <a:ext cx="11161240" cy="1331857"/>
          </a:xfrm>
        </p:spPr>
        <p:txBody>
          <a:bodyPr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5380" y="4221088"/>
            <a:ext cx="11161239" cy="856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1810A61-A833-444E-8658-53BA2F0776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5079"/>
            <a:ext cx="1219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200" u="none" dirty="0">
                <a:solidFill>
                  <a:srgbClr val="B9C3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www.bbm.cz   </a:t>
            </a:r>
            <a:r>
              <a:rPr lang="cs-CZ" sz="1200" dirty="0">
                <a:solidFill>
                  <a:srgbClr val="B9C3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www.gordic.cz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8C0E7CA-24B4-447E-B26E-2D4CCD38EA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75055" y="1046388"/>
            <a:ext cx="2041887" cy="16361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(2 řáde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1">
            <a:extLst>
              <a:ext uri="{FF2B5EF4-FFF2-40B4-BE49-F238E27FC236}">
                <a16:creationId xmlns:a16="http://schemas.microsoft.com/office/drawing/2014/main" id="{E2E5BFDC-C73D-43A6-AB2D-A2223FB3C0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380" y="3040693"/>
            <a:ext cx="11161240" cy="1331857"/>
          </a:xfrm>
        </p:spPr>
        <p:txBody>
          <a:bodyPr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8A8CA379-237B-443B-8B80-29ED55D65A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380" y="4444558"/>
            <a:ext cx="11161239" cy="856650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341AFEEE-2A8E-448E-A3AA-6E2835B39D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5079"/>
            <a:ext cx="1219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200" u="none" dirty="0">
                <a:solidFill>
                  <a:srgbClr val="B9C3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www.bbm.cz   </a:t>
            </a:r>
            <a:r>
              <a:rPr lang="cs-CZ" sz="1200" dirty="0">
                <a:solidFill>
                  <a:srgbClr val="B9C3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www.gordic.cz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5AE32670-804A-461E-8A6E-275DFA8C5D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75055" y="1046388"/>
            <a:ext cx="2041887" cy="16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53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dráž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1079500"/>
          </a:xfrm>
        </p:spPr>
        <p:txBody>
          <a:bodyPr/>
          <a:lstStyle>
            <a:lvl1pPr>
              <a:defRPr>
                <a:solidFill>
                  <a:srgbClr val="1BA2D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31803" y="1459563"/>
            <a:ext cx="11280821" cy="4417709"/>
          </a:xfrm>
        </p:spPr>
        <p:txBody>
          <a:bodyPr/>
          <a:lstStyle>
            <a:lvl1pPr marL="358775" marR="0" indent="-358775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7429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1165225" marR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2"/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1079500"/>
          </a:xfrm>
        </p:spPr>
        <p:txBody>
          <a:bodyPr/>
          <a:lstStyle>
            <a:lvl1pPr>
              <a:defRPr>
                <a:solidFill>
                  <a:srgbClr val="1BA2D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1EFC6BAD-176B-4FEB-9C9C-C03B6273CDC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803" y="1459563"/>
            <a:ext cx="11280821" cy="441770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 marL="7429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 sz="1600"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První úroveň</a:t>
            </a:r>
          </a:p>
        </p:txBody>
      </p:sp>
    </p:spTree>
    <p:extLst>
      <p:ext uri="{BB962C8B-B14F-4D97-AF65-F5344CB8AC3E}">
        <p14:creationId xmlns:p14="http://schemas.microsoft.com/office/powerpoint/2010/main" val="79021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mbinace textu a odráž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1079500"/>
          </a:xfrm>
        </p:spPr>
        <p:txBody>
          <a:bodyPr/>
          <a:lstStyle>
            <a:lvl1pPr>
              <a:defRPr>
                <a:solidFill>
                  <a:srgbClr val="1BA2D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31803" y="3356991"/>
            <a:ext cx="11280821" cy="2520281"/>
          </a:xfrm>
        </p:spPr>
        <p:txBody>
          <a:bodyPr/>
          <a:lstStyle>
            <a:lvl1pPr marL="358775" marR="0" indent="-358775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742950" indent="-285750"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/>
            </a:lvl2pPr>
            <a:lvl3pPr marL="1165225" marR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600"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2"/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3834CA66-1212-41D1-8BF4-03063CA8A9FB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31803" y="1459563"/>
            <a:ext cx="11280821" cy="168140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2400" b="0" i="0" smtClean="0">
                <a:effectLst/>
              </a:defRPr>
            </a:lvl1pPr>
            <a:lvl2pPr marL="742950" indent="-285750">
              <a:buClr>
                <a:srgbClr val="00376E"/>
              </a:buClr>
              <a:buFont typeface="Arial" panose="020B0604020202020204" pitchFamily="34" charset="0"/>
              <a:buChar char="•"/>
              <a:defRPr sz="26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Prostor pro text</a:t>
            </a:r>
          </a:p>
        </p:txBody>
      </p:sp>
    </p:spTree>
    <p:extLst>
      <p:ext uri="{BB962C8B-B14F-4D97-AF65-F5344CB8AC3E}">
        <p14:creationId xmlns:p14="http://schemas.microsoft.com/office/powerpoint/2010/main" val="4137577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1079500"/>
          </a:xfrm>
        </p:spPr>
        <p:txBody>
          <a:bodyPr/>
          <a:lstStyle>
            <a:lvl1pPr>
              <a:defRPr>
                <a:solidFill>
                  <a:srgbClr val="1BA2D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31803" y="1459563"/>
            <a:ext cx="6024237" cy="4417709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2400" b="0" i="0" smtClean="0">
                <a:effectLst/>
              </a:defRPr>
            </a:lvl1pPr>
            <a:lvl2pPr marL="742950" indent="-285750">
              <a:buClr>
                <a:srgbClr val="00376E"/>
              </a:buClr>
              <a:buFont typeface="Arial" panose="020B0604020202020204" pitchFamily="34" charset="0"/>
              <a:buChar char="•"/>
              <a:defRPr sz="26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Prostor pro text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4255151-916C-4D71-986C-F38BD9855A0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00056" y="1459563"/>
            <a:ext cx="5112567" cy="4417709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2400" b="0" i="0" smtClean="0">
                <a:effectLst/>
              </a:defRPr>
            </a:lvl1pPr>
            <a:lvl2pPr marL="742950" indent="-285750">
              <a:buClr>
                <a:srgbClr val="00376E"/>
              </a:buClr>
              <a:buFont typeface="Arial" panose="020B0604020202020204" pitchFamily="34" charset="0"/>
              <a:buChar char="•"/>
              <a:defRPr sz="26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Prostor pro obrázek</a:t>
            </a:r>
          </a:p>
        </p:txBody>
      </p:sp>
    </p:spTree>
    <p:extLst>
      <p:ext uri="{BB962C8B-B14F-4D97-AF65-F5344CB8AC3E}">
        <p14:creationId xmlns:p14="http://schemas.microsoft.com/office/powerpoint/2010/main" val="2120417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1079500"/>
          </a:xfrm>
        </p:spPr>
        <p:txBody>
          <a:bodyPr/>
          <a:lstStyle>
            <a:lvl1pPr>
              <a:defRPr>
                <a:solidFill>
                  <a:srgbClr val="1BA2DD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43D5691A-3B40-4EC2-88A2-684D3EE9D1D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31803" y="1772816"/>
            <a:ext cx="5520181" cy="1695531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lang="cs-CZ" sz="1600" b="0" i="0" smtClean="0">
                <a:solidFill>
                  <a:schemeClr val="tx1"/>
                </a:solidFill>
                <a:effectLst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Obsah prvního boxu:</a:t>
            </a:r>
          </a:p>
          <a:p>
            <a:pPr lvl="1"/>
            <a:r>
              <a:rPr lang="cs-CZ" dirty="0"/>
              <a:t>Položka 1</a:t>
            </a:r>
          </a:p>
        </p:txBody>
      </p: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EE4AEDEF-3F64-485D-B753-297BACAAF90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192442" y="1343303"/>
            <a:ext cx="5520181" cy="357505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1600" b="1" i="0" smtClean="0">
                <a:solidFill>
                  <a:srgbClr val="93A3B2"/>
                </a:solidFill>
                <a:effectLst/>
              </a:defRPr>
            </a:lvl1pPr>
            <a:lvl2pPr marL="742950" indent="-285750">
              <a:buClr>
                <a:srgbClr val="00376E"/>
              </a:buClr>
              <a:buFont typeface="Arial" panose="020B0604020202020204" pitchFamily="34" charset="0"/>
              <a:buChar char="•"/>
              <a:defRPr sz="26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Nadpis druhého boxu</a:t>
            </a:r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05A8B9CB-7416-42FF-926D-D5E93347415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92442" y="1772816"/>
            <a:ext cx="5520181" cy="1695531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lang="cs-CZ" sz="1600" b="0" i="0" smtClean="0">
                <a:solidFill>
                  <a:schemeClr val="tx1"/>
                </a:solidFill>
                <a:effectLst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Obsah druhého boxu:</a:t>
            </a:r>
          </a:p>
          <a:p>
            <a:pPr lvl="1"/>
            <a:r>
              <a:rPr lang="cs-CZ" dirty="0"/>
              <a:t>Položka 1</a:t>
            </a:r>
          </a:p>
        </p:txBody>
      </p:sp>
      <p:sp>
        <p:nvSpPr>
          <p:cNvPr id="23" name="Zástupný symbol pro obsah 2">
            <a:extLst>
              <a:ext uri="{FF2B5EF4-FFF2-40B4-BE49-F238E27FC236}">
                <a16:creationId xmlns:a16="http://schemas.microsoft.com/office/drawing/2014/main" id="{8AEE8DF7-8A9A-4192-A6C9-A7D6F74BA32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2465" y="3719567"/>
            <a:ext cx="5520181" cy="35462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1600" b="1" i="0" smtClean="0">
                <a:solidFill>
                  <a:srgbClr val="93A3B2"/>
                </a:solidFill>
                <a:effectLst/>
              </a:defRPr>
            </a:lvl1pPr>
            <a:lvl2pPr marL="742950" indent="-285750">
              <a:buClr>
                <a:srgbClr val="00376E"/>
              </a:buClr>
              <a:buFont typeface="Arial" panose="020B0604020202020204" pitchFamily="34" charset="0"/>
              <a:buChar char="•"/>
              <a:defRPr sz="26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Nadpis třetího boxu</a:t>
            </a:r>
          </a:p>
        </p:txBody>
      </p:sp>
      <p:sp>
        <p:nvSpPr>
          <p:cNvPr id="24" name="Zástupný symbol pro obsah 2">
            <a:extLst>
              <a:ext uri="{FF2B5EF4-FFF2-40B4-BE49-F238E27FC236}">
                <a16:creationId xmlns:a16="http://schemas.microsoft.com/office/drawing/2014/main" id="{FBA22F7E-5049-48C4-9132-F0FCED228369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2465" y="4149080"/>
            <a:ext cx="5520181" cy="1695531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lang="cs-CZ" sz="1600" b="0" i="0" smtClean="0">
                <a:solidFill>
                  <a:schemeClr val="tx1"/>
                </a:solidFill>
                <a:effectLst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Obsah třetího boxu:</a:t>
            </a:r>
          </a:p>
          <a:p>
            <a:pPr lvl="1"/>
            <a:r>
              <a:rPr lang="cs-CZ" dirty="0"/>
              <a:t>Položka 1</a:t>
            </a:r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6A1DBBED-1F54-482F-8849-CD6F8079B30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193104" y="3719567"/>
            <a:ext cx="5520181" cy="35462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1600" b="1" i="0" smtClean="0">
                <a:solidFill>
                  <a:srgbClr val="93A3B2"/>
                </a:solidFill>
                <a:effectLst/>
              </a:defRPr>
            </a:lvl1pPr>
            <a:lvl2pPr marL="742950" indent="-285750">
              <a:buClr>
                <a:srgbClr val="00376E"/>
              </a:buClr>
              <a:buFont typeface="Arial" panose="020B0604020202020204" pitchFamily="34" charset="0"/>
              <a:buChar char="•"/>
              <a:defRPr sz="26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Nadpis čtvrtého boxu</a:t>
            </a:r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C05F0E57-7848-4A2A-AD66-F1A2E279E0B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193104" y="4149080"/>
            <a:ext cx="5520181" cy="1695531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lang="cs-CZ" sz="1600" b="0" i="0" smtClean="0">
                <a:solidFill>
                  <a:schemeClr val="tx1"/>
                </a:solidFill>
                <a:effectLst/>
              </a:defRPr>
            </a:lvl1pPr>
            <a:lvl2pPr marL="742950" marR="0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4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Obsah čtvrtého boxu:</a:t>
            </a:r>
          </a:p>
          <a:p>
            <a:pPr lvl="1"/>
            <a:r>
              <a:rPr lang="cs-CZ" dirty="0"/>
              <a:t>Položka 1</a:t>
            </a:r>
          </a:p>
        </p:txBody>
      </p:sp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30F73D89-91B0-4688-B058-B15DA7D7BF7E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31802" y="1342321"/>
            <a:ext cx="5520181" cy="354623"/>
          </a:xfr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1600" b="1" i="0" smtClean="0">
                <a:solidFill>
                  <a:srgbClr val="93A3B2"/>
                </a:solidFill>
                <a:effectLst/>
              </a:defRPr>
            </a:lvl1pPr>
            <a:lvl2pPr marL="742950" indent="-285750">
              <a:buClr>
                <a:srgbClr val="00376E"/>
              </a:buClr>
              <a:buFont typeface="Arial" panose="020B0604020202020204" pitchFamily="34" charset="0"/>
              <a:buChar char="•"/>
              <a:defRPr sz="2600"/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/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4pPr>
          </a:lstStyle>
          <a:p>
            <a:pPr lvl="0"/>
            <a:r>
              <a:rPr lang="cs-CZ" dirty="0"/>
              <a:t>Nadpis prvního boxu</a:t>
            </a:r>
          </a:p>
        </p:txBody>
      </p:sp>
    </p:spTree>
    <p:extLst>
      <p:ext uri="{BB962C8B-B14F-4D97-AF65-F5344CB8AC3E}">
        <p14:creationId xmlns:p14="http://schemas.microsoft.com/office/powerpoint/2010/main" val="137194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ončovací_stránk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5380" y="3256717"/>
            <a:ext cx="11161240" cy="1180395"/>
          </a:xfrm>
        </p:spPr>
        <p:txBody>
          <a:bodyPr/>
          <a:lstStyle>
            <a:lvl1pPr algn="ctr">
              <a:defRPr sz="40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5381" y="4584851"/>
            <a:ext cx="11161239" cy="856650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22222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71810A61-A833-444E-8658-53BA2F0776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195079"/>
            <a:ext cx="12192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200" u="none" dirty="0">
                <a:solidFill>
                  <a:srgbClr val="B9C3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www.bbm.cz   </a:t>
            </a:r>
            <a:r>
              <a:rPr lang="cs-CZ" sz="1200" dirty="0">
                <a:solidFill>
                  <a:srgbClr val="B9C3D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 www.gordic.cz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813C462-7F41-47B6-A5E6-9229145812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075055" y="1046388"/>
            <a:ext cx="2041887" cy="163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3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2" y="188913"/>
            <a:ext cx="11280821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2" y="1455960"/>
            <a:ext cx="11280821" cy="4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První úroveň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AC18AA9-7BDB-437A-8C67-B7A1F58DC023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31802" y="6064819"/>
            <a:ext cx="767654" cy="506265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C1B30760-B78B-4C8B-A927-63EA8023E9F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697212" y="6126062"/>
            <a:ext cx="2015411" cy="38377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3" r:id="rId8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1BA2DD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alibri" pitchFamily="34" charset="0"/>
          <a:ea typeface="Calibri" pitchFamily="34" charset="0"/>
          <a:cs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alibri" pitchFamily="34" charset="0"/>
          <a:ea typeface="Calibri" pitchFamily="34" charset="0"/>
          <a:cs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alibri" pitchFamily="34" charset="0"/>
          <a:ea typeface="Calibri" pitchFamily="34" charset="0"/>
          <a:cs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Calibri" pitchFamily="34" charset="0"/>
          <a:ea typeface="Calibri" pitchFamily="34" charset="0"/>
          <a:cs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Myriad Pro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Myriad Pro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Myriad Pro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800000"/>
          </a:solidFill>
          <a:latin typeface="Myriad Pro" pitchFamily="34" charset="0"/>
        </a:defRPr>
      </a:lvl9pPr>
    </p:titleStyle>
    <p:bodyStyle>
      <a:lvl1pPr marL="342900" indent="-3429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rgbClr val="1BA2DD"/>
        </a:buClr>
        <a:buChar char="•"/>
        <a:defRPr sz="24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1">
            <a:lumMod val="75000"/>
          </a:schemeClr>
        </a:buClr>
        <a:buChar char="•"/>
        <a:defRPr sz="16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helpdesk.bbm.cz/hd/f?p=107:9:::::P9_ID:20419" TargetMode="Externa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bbm.cz/hd/f?p=107:9:::::P9_ID:20419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lpdesk.bbm.cz/hd/f?p=107:9:::::P9_ID:2041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bbm.cz/hd/f?p=107:9:::::P9_ID:20478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iki.bbm.cz/index.php/Man0131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app.bbm.cz/hd/f?p=117:5:2451788879051::::P5_ID:6471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helpdesk.bbm.cz/hd/f?p=107:9:::::P9_ID:20351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slide" Target="slide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elpdesk.app.bbm.cz/hd/f?p=117:5:12164739139481::::P5_ID:64700" TargetMode="Externa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hyperlink" Target="https://helpdesk.bbm.cz/hd/f?p=107:9:::::P9_ID:2019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helpdesk.bbm.cz/hd/f?p=107:9:::::P9_ID:20368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elpdesk.bbm.cz/hd/f?p=107:9:::::P9_ID:20368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lsalvador.eregulations.org/Requirements?page=21&amp;letter=n&amp;l=en" TargetMode="Externa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desk.bbm.cz/hd/f?p=107:9:::::P9_ID:20368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1588867-9F0F-4AD6-A93B-8FE16E10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5380" y="3501008"/>
            <a:ext cx="11161240" cy="1331857"/>
          </a:xfrm>
        </p:spPr>
        <p:txBody>
          <a:bodyPr/>
          <a:lstStyle/>
          <a:p>
            <a:r>
              <a:rPr lang="cs-CZ" sz="3200" dirty="0"/>
              <a:t>Aktualizace </a:t>
            </a:r>
            <a:r>
              <a:rPr lang="cs-CZ" sz="3200" dirty="0" err="1"/>
              <a:t>iFIS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670837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CD1F7-7469-6728-05CE-1770E89D7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>
            <a:extLst>
              <a:ext uri="{FF2B5EF4-FFF2-40B4-BE49-F238E27FC236}">
                <a16:creationId xmlns:a16="http://schemas.microsoft.com/office/drawing/2014/main" id="{0A762C16-82F5-4FDD-6300-D825A46E3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" y="106842"/>
            <a:ext cx="501000" cy="4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49665DD-3F26-51B2-8606-55DA94EA4171}"/>
              </a:ext>
            </a:extLst>
          </p:cNvPr>
          <p:cNvSpPr txBox="1"/>
          <p:nvPr/>
        </p:nvSpPr>
        <p:spPr>
          <a:xfrm>
            <a:off x="636605" y="112592"/>
            <a:ext cx="11652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automatické odesílání kontací do </a:t>
            </a:r>
            <a:r>
              <a:rPr lang="cs-CZ" altLang="cs-CZ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iFIS</a:t>
            </a: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/Účetnictví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60B380B-61FD-A848-9F39-8AE9B59F8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880" y="528992"/>
            <a:ext cx="10694239" cy="7084254"/>
          </a:xfrm>
          <a:prstGeom prst="rect">
            <a:avLst/>
          </a:prstGeom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50C98C66-1F40-456D-58C0-20B6D3D72163}"/>
              </a:ext>
            </a:extLst>
          </p:cNvPr>
          <p:cNvSpPr/>
          <p:nvPr/>
        </p:nvSpPr>
        <p:spPr>
          <a:xfrm>
            <a:off x="9622556" y="1529456"/>
            <a:ext cx="237626" cy="4786975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5E2D99B6-F7F2-663B-0315-C176BF7FAA8E}"/>
              </a:ext>
            </a:extLst>
          </p:cNvPr>
          <p:cNvSpPr/>
          <p:nvPr/>
        </p:nvSpPr>
        <p:spPr bwMode="auto">
          <a:xfrm>
            <a:off x="1847528" y="3651498"/>
            <a:ext cx="7560839" cy="2683984"/>
          </a:xfrm>
          <a:prstGeom prst="roundRect">
            <a:avLst>
              <a:gd name="adj" fmla="val 5362"/>
            </a:avLst>
          </a:prstGeom>
          <a:solidFill>
            <a:schemeClr val="bg1"/>
          </a:solidFill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60960" rIns="36000" bIns="60960" numCol="1" rtlCol="0" anchor="t" anchorCtr="0" compatLnSpc="1">
            <a:prstTxWarp prst="textNoShape">
              <a:avLst/>
            </a:prstTxWarp>
          </a:bodyPr>
          <a:lstStyle/>
          <a:p>
            <a:pPr marL="360000" defTabSz="1246686">
              <a:spcBef>
                <a:spcPts val="0"/>
              </a:spcBef>
            </a:pPr>
            <a:r>
              <a:rPr lang="cs-CZ" sz="1200" dirty="0">
                <a:latin typeface="Tahoma" charset="0"/>
              </a:rPr>
              <a:t>Účetní doklady v </a:t>
            </a:r>
            <a:r>
              <a:rPr lang="cs-CZ" sz="1200" dirty="0" err="1">
                <a:latin typeface="Tahoma" charset="0"/>
              </a:rPr>
              <a:t>iFIS</a:t>
            </a:r>
            <a:r>
              <a:rPr lang="cs-CZ" sz="1200" dirty="0">
                <a:latin typeface="Tahoma" charset="0"/>
              </a:rPr>
              <a:t>/Účetnictví  vytváří plánovaná úloha v </a:t>
            </a:r>
            <a:r>
              <a:rPr lang="cs-CZ" sz="1200" dirty="0" err="1">
                <a:latin typeface="Tahoma" charset="0"/>
              </a:rPr>
              <a:t>iFIS</a:t>
            </a:r>
            <a:r>
              <a:rPr lang="cs-CZ" sz="1200" dirty="0">
                <a:latin typeface="Tahoma" charset="0"/>
              </a:rPr>
              <a:t>/Plánovač</a:t>
            </a:r>
          </a:p>
          <a:p>
            <a:pPr marL="360000" defTabSz="1246686">
              <a:spcBef>
                <a:spcPts val="0"/>
              </a:spcBef>
            </a:pPr>
            <a:r>
              <a:rPr lang="cs-CZ" sz="2000" dirty="0">
                <a:solidFill>
                  <a:srgbClr val="00376E"/>
                </a:solidFill>
                <a:latin typeface="Tahoma" charset="0"/>
              </a:rPr>
              <a:t>Možnosti nastavení úlohy pro automatické vytváření externích účetních dokladů: </a:t>
            </a:r>
          </a:p>
          <a:p>
            <a:pPr marL="702900" indent="-342900" defTabSz="124668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Tahoma" charset="0"/>
              </a:rPr>
              <a:t>Jak často se vytvářejí externí účetní doklady</a:t>
            </a:r>
          </a:p>
          <a:p>
            <a:pPr marL="702900" indent="-342900" defTabSz="124668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Tahoma" charset="0"/>
              </a:rPr>
              <a:t>Z</a:t>
            </a:r>
            <a:r>
              <a:rPr lang="en-US" dirty="0">
                <a:solidFill>
                  <a:srgbClr val="0070C0"/>
                </a:solidFill>
                <a:latin typeface="Tahoma" charset="0"/>
              </a:rPr>
              <a:t>e</a:t>
            </a:r>
            <a:r>
              <a:rPr lang="cs-CZ" dirty="0">
                <a:solidFill>
                  <a:srgbClr val="0070C0"/>
                </a:solidFill>
                <a:latin typeface="Tahoma" charset="0"/>
              </a:rPr>
              <a:t> kterých prvotní</a:t>
            </a:r>
            <a:r>
              <a:rPr lang="en-US" dirty="0" err="1">
                <a:solidFill>
                  <a:srgbClr val="0070C0"/>
                </a:solidFill>
                <a:latin typeface="Tahoma" charset="0"/>
              </a:rPr>
              <a:t>ch</a:t>
            </a:r>
            <a:r>
              <a:rPr lang="cs-CZ" dirty="0">
                <a:solidFill>
                  <a:srgbClr val="0070C0"/>
                </a:solidFill>
                <a:latin typeface="Tahoma" charset="0"/>
              </a:rPr>
              <a:t> úloh</a:t>
            </a:r>
          </a:p>
          <a:p>
            <a:pPr marL="702900" indent="-342900" defTabSz="124668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Tahoma" charset="0"/>
              </a:rPr>
              <a:t>Z</a:t>
            </a:r>
            <a:r>
              <a:rPr lang="en-US" dirty="0">
                <a:solidFill>
                  <a:srgbClr val="0070C0"/>
                </a:solidFill>
                <a:latin typeface="Tahoma" charset="0"/>
              </a:rPr>
              <a:t>e</a:t>
            </a:r>
            <a:r>
              <a:rPr lang="cs-CZ" dirty="0">
                <a:solidFill>
                  <a:srgbClr val="0070C0"/>
                </a:solidFill>
                <a:latin typeface="Tahoma" charset="0"/>
              </a:rPr>
              <a:t> kterých typů prvotních dokladů</a:t>
            </a:r>
          </a:p>
          <a:p>
            <a:pPr marL="702900" indent="-342900" defTabSz="124668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rgbClr val="0070C0"/>
                </a:solidFill>
                <a:latin typeface="Tahoma" charset="0"/>
              </a:rPr>
              <a:t>Skupinování</a:t>
            </a:r>
            <a:r>
              <a:rPr lang="cs-CZ" dirty="0">
                <a:solidFill>
                  <a:srgbClr val="0070C0"/>
                </a:solidFill>
                <a:latin typeface="Tahoma" charset="0"/>
              </a:rPr>
              <a:t> prvotních dokladů</a:t>
            </a:r>
          </a:p>
          <a:p>
            <a:pPr marL="702900" indent="-342900" defTabSz="124668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Tahoma" charset="0"/>
              </a:rPr>
              <a:t>Položky hlavičky externího účetního dokladu NS, TEXT, KOMENTAR</a:t>
            </a:r>
          </a:p>
          <a:p>
            <a:pPr marL="702900" indent="-342900" defTabSz="1246686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70C0"/>
                </a:solidFill>
                <a:latin typeface="Tahoma" charset="0"/>
              </a:rPr>
              <a:t>Automaticky zaúčtovat vytvořený externí účetní doklad Ano/Ne</a:t>
            </a:r>
          </a:p>
        </p:txBody>
      </p:sp>
    </p:spTree>
    <p:extLst>
      <p:ext uri="{BB962C8B-B14F-4D97-AF65-F5344CB8AC3E}">
        <p14:creationId xmlns:p14="http://schemas.microsoft.com/office/powerpoint/2010/main" val="1403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ázek 23">
            <a:extLst>
              <a:ext uri="{FF2B5EF4-FFF2-40B4-BE49-F238E27FC236}">
                <a16:creationId xmlns:a16="http://schemas.microsoft.com/office/drawing/2014/main" id="{7C9F80CB-DE45-EA33-6D4D-2C5E30209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9882" y="606688"/>
            <a:ext cx="9572775" cy="6234545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041AE4-0B85-4327-A7FB-3C4EDDA3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404" y="-9678"/>
            <a:ext cx="1374019" cy="64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85" tIns="62343" rIns="124685" bIns="62343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3733" kern="0" dirty="0">
                <a:solidFill>
                  <a:schemeClr val="bg1"/>
                </a:solidFill>
                <a:latin typeface="Univers" pitchFamily="34" charset="0"/>
              </a:rPr>
              <a:t>MZD</a:t>
            </a:r>
            <a:endParaRPr lang="cs-CZ" altLang="cs-CZ" sz="3733" kern="0" dirty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BE845C7-2A2D-4D52-BEF2-B521D5A6E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027" y="988543"/>
            <a:ext cx="2345205" cy="2341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85" tIns="62343" rIns="124685" bIns="62343" numCol="1" anchor="t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altLang="cs-CZ" sz="1600" b="1" kern="0" dirty="0">
                <a:solidFill>
                  <a:srgbClr val="002060"/>
                </a:solidFill>
                <a:latin typeface="Univers" pitchFamily="34" charset="0"/>
              </a:rPr>
              <a:t>Mzdový systém VEMA =&gt;</a:t>
            </a:r>
          </a:p>
          <a:p>
            <a:pPr algn="l">
              <a:lnSpc>
                <a:spcPct val="100000"/>
              </a:lnSpc>
            </a:pPr>
            <a:r>
              <a:rPr lang="cs-CZ" altLang="cs-CZ" sz="1600" b="1" kern="0" dirty="0">
                <a:solidFill>
                  <a:schemeClr val="bg1">
                    <a:lumMod val="65000"/>
                  </a:schemeClr>
                </a:solidFill>
                <a:latin typeface="Univers" pitchFamily="34" charset="0"/>
              </a:rPr>
              <a:t>Plán dosud nevyplacených mzdových prostředků na ZF</a:t>
            </a:r>
          </a:p>
          <a:p>
            <a:pPr algn="l">
              <a:lnSpc>
                <a:spcPct val="100000"/>
              </a:lnSpc>
            </a:pPr>
            <a:endParaRPr lang="cs-CZ" altLang="cs-CZ" sz="1600" b="1" kern="0" dirty="0">
              <a:solidFill>
                <a:srgbClr val="002060"/>
              </a:solidFill>
              <a:latin typeface="Univers" pitchFamily="34" charset="0"/>
            </a:endParaRPr>
          </a:p>
          <a:p>
            <a:pPr algn="l">
              <a:lnSpc>
                <a:spcPct val="100000"/>
              </a:lnSpc>
            </a:pPr>
            <a:endParaRPr lang="cs-CZ" altLang="cs-CZ" sz="1600" b="1" kern="0" dirty="0">
              <a:solidFill>
                <a:srgbClr val="002060"/>
              </a:solidFill>
              <a:latin typeface="Univers" pitchFamily="34" charset="0"/>
            </a:endParaRPr>
          </a:p>
          <a:p>
            <a:pPr algn="l">
              <a:lnSpc>
                <a:spcPct val="100000"/>
              </a:lnSpc>
            </a:pPr>
            <a:endParaRPr lang="cs-CZ" altLang="cs-CZ" sz="1600" b="1" kern="0" dirty="0">
              <a:solidFill>
                <a:srgbClr val="002060"/>
              </a:solidFill>
              <a:latin typeface="Univers" pitchFamily="34" charset="0"/>
            </a:endParaRPr>
          </a:p>
          <a:p>
            <a:pPr algn="l">
              <a:lnSpc>
                <a:spcPct val="100000"/>
              </a:lnSpc>
            </a:pPr>
            <a:endParaRPr lang="cs-CZ" altLang="cs-CZ" sz="1600" b="1" kern="0" dirty="0">
              <a:solidFill>
                <a:srgbClr val="002060"/>
              </a:solidFill>
              <a:latin typeface="Univers" pitchFamily="34" charset="0"/>
            </a:endParaRPr>
          </a:p>
          <a:p>
            <a:pPr algn="l">
              <a:lnSpc>
                <a:spcPct val="100000"/>
              </a:lnSpc>
            </a:pPr>
            <a:r>
              <a:rPr lang="cs-CZ" altLang="cs-CZ" sz="1600" b="1" kern="0" dirty="0">
                <a:solidFill>
                  <a:srgbClr val="C00000"/>
                </a:solidFill>
                <a:latin typeface="Univers" pitchFamily="34" charset="0"/>
              </a:rPr>
              <a:t>Detail smlouvy -&gt; seznam blokací na záložce ROZPOČET</a:t>
            </a:r>
          </a:p>
          <a:p>
            <a:pPr algn="l">
              <a:lnSpc>
                <a:spcPct val="100000"/>
              </a:lnSpc>
            </a:pPr>
            <a:endParaRPr lang="cs-CZ" altLang="cs-CZ" sz="933" b="1" kern="0" dirty="0">
              <a:solidFill>
                <a:schemeClr val="bg1">
                  <a:lumMod val="50000"/>
                </a:schemeClr>
              </a:solidFill>
              <a:latin typeface="Univers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7704848-99AF-4BE7-89B0-743184C6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50" y="0"/>
            <a:ext cx="1117481" cy="64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85" tIns="62343" rIns="124685" bIns="62343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1467" kern="0" dirty="0">
                <a:solidFill>
                  <a:schemeClr val="bg1"/>
                </a:solidFill>
                <a:latin typeface="Univers" pitchFamily="34" charset="0"/>
              </a:rPr>
              <a:t>Blokace rozpočtu</a:t>
            </a:r>
            <a:endParaRPr lang="cs-CZ" altLang="cs-CZ" sz="1467" kern="0" dirty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27" name="Obdélník 26">
            <a:extLst>
              <a:ext uri="{FF2B5EF4-FFF2-40B4-BE49-F238E27FC236}">
                <a16:creationId xmlns:a16="http://schemas.microsoft.com/office/drawing/2014/main" id="{CD66A7B0-69B0-2B10-4ED9-07838A628496}"/>
              </a:ext>
            </a:extLst>
          </p:cNvPr>
          <p:cNvSpPr/>
          <p:nvPr/>
        </p:nvSpPr>
        <p:spPr bwMode="auto">
          <a:xfrm>
            <a:off x="2778641" y="3886401"/>
            <a:ext cx="8156355" cy="151219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sp>
        <p:nvSpPr>
          <p:cNvPr id="28" name="Obdélník 27">
            <a:extLst>
              <a:ext uri="{FF2B5EF4-FFF2-40B4-BE49-F238E27FC236}">
                <a16:creationId xmlns:a16="http://schemas.microsoft.com/office/drawing/2014/main" id="{90A2804A-B663-0E7F-7994-F104C328EC8A}"/>
              </a:ext>
            </a:extLst>
          </p:cNvPr>
          <p:cNvSpPr/>
          <p:nvPr/>
        </p:nvSpPr>
        <p:spPr bwMode="auto">
          <a:xfrm>
            <a:off x="2797542" y="5985418"/>
            <a:ext cx="633231" cy="206207"/>
          </a:xfrm>
          <a:prstGeom prst="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282E0C7-95E4-CC56-627C-DA82B07674EB}"/>
              </a:ext>
            </a:extLst>
          </p:cNvPr>
          <p:cNvSpPr txBox="1"/>
          <p:nvPr/>
        </p:nvSpPr>
        <p:spPr>
          <a:xfrm>
            <a:off x="584812" y="107151"/>
            <a:ext cx="11652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Blokace rozpočtu z plánu mezd VEMA</a:t>
            </a:r>
            <a:endParaRPr lang="cs-CZ" sz="24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10">
            <a:extLst>
              <a:ext uri="{FF2B5EF4-FFF2-40B4-BE49-F238E27FC236}">
                <a16:creationId xmlns:a16="http://schemas.microsoft.com/office/drawing/2014/main" id="{A813ABB6-FF91-568F-9C19-958320DE13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" y="106842"/>
            <a:ext cx="501000" cy="4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65F7B613-DC1F-46D8-ECA7-A63A4E5C36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5176" y="4079206"/>
            <a:ext cx="4695758" cy="29084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" name="Obdélník 13">
            <a:extLst>
              <a:ext uri="{FF2B5EF4-FFF2-40B4-BE49-F238E27FC236}">
                <a16:creationId xmlns:a16="http://schemas.microsoft.com/office/drawing/2014/main" id="{99AF906D-9245-814A-46C3-995B6DAD016F}"/>
              </a:ext>
            </a:extLst>
          </p:cNvPr>
          <p:cNvSpPr/>
          <p:nvPr/>
        </p:nvSpPr>
        <p:spPr bwMode="auto">
          <a:xfrm>
            <a:off x="5705003" y="5410188"/>
            <a:ext cx="4061005" cy="105632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51E629D6-4EF7-FB36-A8AB-41794F6BAF35}"/>
              </a:ext>
            </a:extLst>
          </p:cNvPr>
          <p:cNvSpPr/>
          <p:nvPr/>
        </p:nvSpPr>
        <p:spPr bwMode="auto">
          <a:xfrm>
            <a:off x="5572406" y="7927378"/>
            <a:ext cx="1112496" cy="47785"/>
          </a:xfrm>
          <a:prstGeom prst="rect">
            <a:avLst/>
          </a:prstGeom>
          <a:noFill/>
          <a:ln w="31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9B885336-EF0B-A027-D860-8C736190D70B}"/>
              </a:ext>
            </a:extLst>
          </p:cNvPr>
          <p:cNvSpPr/>
          <p:nvPr/>
        </p:nvSpPr>
        <p:spPr bwMode="auto">
          <a:xfrm flipH="1">
            <a:off x="9128770" y="3046036"/>
            <a:ext cx="2967222" cy="2878262"/>
          </a:xfrm>
          <a:prstGeom prst="rightArrow">
            <a:avLst/>
          </a:prstGeom>
          <a:solidFill>
            <a:schemeClr val="bg1"/>
          </a:solidFill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indent="-467772" defTabSz="1246686">
              <a:spcBef>
                <a:spcPts val="0"/>
              </a:spcBef>
            </a:pPr>
            <a:r>
              <a:rPr lang="cs-CZ" altLang="cs-CZ" sz="1400" b="1" kern="0" dirty="0">
                <a:solidFill>
                  <a:srgbClr val="002060"/>
                </a:solidFill>
                <a:latin typeface="Univers" pitchFamily="34" charset="0"/>
              </a:rPr>
              <a:t>Zápis plánovaných blokací ze strany mzdového systému VEMA – blokace na smlouvě č. </a:t>
            </a:r>
            <a:r>
              <a:rPr lang="cs-CZ" altLang="cs-CZ" sz="1400" b="1" kern="0" dirty="0">
                <a:solidFill>
                  <a:srgbClr val="FF0000"/>
                </a:solidFill>
                <a:latin typeface="Univers" pitchFamily="34" charset="0"/>
              </a:rPr>
              <a:t>2022/00Y</a:t>
            </a:r>
            <a:r>
              <a:rPr lang="cs-CZ" altLang="cs-CZ" sz="1400" b="1" kern="0" dirty="0">
                <a:solidFill>
                  <a:srgbClr val="002060"/>
                </a:solidFill>
                <a:latin typeface="Univers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30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4" grpId="0" animBg="1"/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DAF08-0647-3983-021A-ADF7F37CF9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01ED7803-D31C-1372-11B6-5291D4C39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92" y="515573"/>
            <a:ext cx="8316727" cy="6234545"/>
          </a:xfrm>
          <a:prstGeom prst="rect">
            <a:avLst/>
          </a:prstGeom>
        </p:spPr>
      </p:pic>
      <p:sp>
        <p:nvSpPr>
          <p:cNvPr id="19" name="Obdélník: se zakulacenými rohy 18">
            <a:extLst>
              <a:ext uri="{FF2B5EF4-FFF2-40B4-BE49-F238E27FC236}">
                <a16:creationId xmlns:a16="http://schemas.microsoft.com/office/drawing/2014/main" id="{B591DBCB-ADCC-9D9F-2CF3-9CE9F1EF4F4B}"/>
              </a:ext>
            </a:extLst>
          </p:cNvPr>
          <p:cNvSpPr/>
          <p:nvPr/>
        </p:nvSpPr>
        <p:spPr bwMode="auto">
          <a:xfrm>
            <a:off x="4214045" y="3016117"/>
            <a:ext cx="2314003" cy="200389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sp>
        <p:nvSpPr>
          <p:cNvPr id="7" name="Nadpis 2">
            <a:extLst>
              <a:ext uri="{FF2B5EF4-FFF2-40B4-BE49-F238E27FC236}">
                <a16:creationId xmlns:a16="http://schemas.microsoft.com/office/drawing/2014/main" id="{18929467-2D14-5199-2FBE-BD9B804B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534"/>
            <a:ext cx="12012123" cy="504056"/>
          </a:xfrm>
        </p:spPr>
        <p:txBody>
          <a:bodyPr/>
          <a:lstStyle/>
          <a:p>
            <a:r>
              <a:rPr lang="cs-CZ" sz="2000" dirty="0" err="1"/>
              <a:t>iFIS</a:t>
            </a:r>
            <a:r>
              <a:rPr lang="cs-CZ" sz="2000" dirty="0"/>
              <a:t> / Saldo / Výplaty 04506 - Výplaty - servisní funkce - rekapitulace výplatních listin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B307A2E8-9A30-9C14-DD72-6FD2897C6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892" y="502829"/>
            <a:ext cx="8316727" cy="626003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7C11746-AC50-A0BD-36BF-7D3B2B048E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9616" y="1268760"/>
            <a:ext cx="9272571" cy="6142490"/>
          </a:xfrm>
          <a:prstGeom prst="rect">
            <a:avLst/>
          </a:prstGeom>
        </p:spPr>
      </p:pic>
      <p:sp>
        <p:nvSpPr>
          <p:cNvPr id="18" name="Obdélník: se zakulacenými rohy 17">
            <a:extLst>
              <a:ext uri="{FF2B5EF4-FFF2-40B4-BE49-F238E27FC236}">
                <a16:creationId xmlns:a16="http://schemas.microsoft.com/office/drawing/2014/main" id="{D78CC1A9-921A-E088-D3AA-4739B1B37A02}"/>
              </a:ext>
            </a:extLst>
          </p:cNvPr>
          <p:cNvSpPr/>
          <p:nvPr/>
        </p:nvSpPr>
        <p:spPr bwMode="auto">
          <a:xfrm>
            <a:off x="3260505" y="6553337"/>
            <a:ext cx="720080" cy="262511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367C32F3-2881-CEFB-F70E-C5CB3E43D0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952" y="3620071"/>
            <a:ext cx="5074449" cy="2726481"/>
          </a:xfrm>
          <a:prstGeom prst="rect">
            <a:avLst/>
          </a:prstGeom>
        </p:spPr>
      </p:pic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211E35B2-F0AE-AA4F-E6DD-F414A9819BE7}"/>
              </a:ext>
            </a:extLst>
          </p:cNvPr>
          <p:cNvSpPr/>
          <p:nvPr/>
        </p:nvSpPr>
        <p:spPr>
          <a:xfrm>
            <a:off x="9726914" y="5833269"/>
            <a:ext cx="796573" cy="288032"/>
          </a:xfrm>
          <a:prstGeom prst="roundRect">
            <a:avLst>
              <a:gd name="adj" fmla="val 5290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65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4D3938-0CDB-3663-812C-486A37337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1BECC57F-5498-47B8-E54E-2308F3ED7C44}"/>
              </a:ext>
            </a:extLst>
          </p:cNvPr>
          <p:cNvSpPr txBox="1"/>
          <p:nvPr/>
        </p:nvSpPr>
        <p:spPr>
          <a:xfrm>
            <a:off x="30691" y="163038"/>
            <a:ext cx="11922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požadavků na e-schválení návrhů účetních dokladů v OOD/FS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2"/>
              </a:rPr>
              <a:t>20419</a:t>
            </a:r>
            <a:endParaRPr lang="cs-CZ" sz="1200" b="1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28A8103-2D44-B72F-1EE8-5EE45994C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087" y="613166"/>
            <a:ext cx="9411536" cy="6234545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A81F5414-37EC-A92F-CE7F-B772AF50A4D4}"/>
              </a:ext>
            </a:extLst>
          </p:cNvPr>
          <p:cNvSpPr/>
          <p:nvPr/>
        </p:nvSpPr>
        <p:spPr bwMode="auto">
          <a:xfrm>
            <a:off x="1303689" y="1653261"/>
            <a:ext cx="453901" cy="46166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91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289C5-6315-67A4-AEFA-12224EC9B3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2C79D062-AB6B-5AA1-16A2-272806D66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632053"/>
            <a:ext cx="1035269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36D7820-FD96-776D-58E7-42F2EDD3F27C}"/>
              </a:ext>
            </a:extLst>
          </p:cNvPr>
          <p:cNvSpPr txBox="1"/>
          <p:nvPr/>
        </p:nvSpPr>
        <p:spPr>
          <a:xfrm>
            <a:off x="30691" y="163038"/>
            <a:ext cx="11922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požadavků na e-schválení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dokladů </a:t>
            </a:r>
            <a:r>
              <a:rPr 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iFIS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3"/>
              </a:rPr>
              <a:t>20419</a:t>
            </a:r>
            <a:endParaRPr lang="cs-CZ" sz="1200" b="1" dirty="0"/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26B209AE-F49A-2FDF-0337-FF947C227F48}"/>
              </a:ext>
            </a:extLst>
          </p:cNvPr>
          <p:cNvSpPr/>
          <p:nvPr/>
        </p:nvSpPr>
        <p:spPr bwMode="auto">
          <a:xfrm>
            <a:off x="440612" y="4228693"/>
            <a:ext cx="453901" cy="46166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A9FBA96-2C36-139D-9CEE-A5CC733D28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2348880"/>
            <a:ext cx="11083636" cy="4221293"/>
          </a:xfrm>
          <a:prstGeom prst="rect">
            <a:avLst/>
          </a:prstGeom>
        </p:spPr>
      </p:pic>
      <p:sp>
        <p:nvSpPr>
          <p:cNvPr id="12" name="Obdélník: se zakulacenými rohy 11">
            <a:extLst>
              <a:ext uri="{FF2B5EF4-FFF2-40B4-BE49-F238E27FC236}">
                <a16:creationId xmlns:a16="http://schemas.microsoft.com/office/drawing/2014/main" id="{F2A09AED-869D-E2D2-A6F1-1D9998740A19}"/>
              </a:ext>
            </a:extLst>
          </p:cNvPr>
          <p:cNvSpPr/>
          <p:nvPr/>
        </p:nvSpPr>
        <p:spPr bwMode="auto">
          <a:xfrm>
            <a:off x="6744072" y="2636912"/>
            <a:ext cx="5208948" cy="1008112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1400" i="1" dirty="0">
              <a:latin typeface="Tahoma" charset="0"/>
            </a:endParaRPr>
          </a:p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r>
              <a:rPr lang="cs-CZ" sz="2000" i="1" dirty="0">
                <a:latin typeface="Tahoma" charset="0"/>
              </a:rPr>
              <a:t>Nová pozice kontrolního </a:t>
            </a:r>
          </a:p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r>
              <a:rPr lang="cs-CZ" sz="2000" i="1" dirty="0" err="1">
                <a:latin typeface="Tahoma" charset="0"/>
              </a:rPr>
              <a:t>info</a:t>
            </a:r>
            <a:r>
              <a:rPr lang="cs-CZ" sz="2000" i="1" dirty="0">
                <a:latin typeface="Tahoma" charset="0"/>
              </a:rPr>
              <a:t>-okna KIO</a:t>
            </a:r>
          </a:p>
        </p:txBody>
      </p: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2E3482AD-6E96-A88E-C6E8-D31A2C5C134C}"/>
              </a:ext>
            </a:extLst>
          </p:cNvPr>
          <p:cNvCxnSpPr/>
          <p:nvPr/>
        </p:nvCxnSpPr>
        <p:spPr>
          <a:xfrm flipH="1">
            <a:off x="7248128" y="3645024"/>
            <a:ext cx="1080120" cy="216024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10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358D76-7C79-2383-17E4-72A39D1D56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431422A-CD5F-4959-FBF7-92151B18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087" y="613166"/>
            <a:ext cx="9411536" cy="6234545"/>
          </a:xfrm>
          <a:prstGeom prst="rect">
            <a:avLst/>
          </a:prstGeom>
        </p:spPr>
      </p:pic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B8AE95B6-A639-E076-57CB-F0A4FAC5986F}"/>
              </a:ext>
            </a:extLst>
          </p:cNvPr>
          <p:cNvSpPr/>
          <p:nvPr/>
        </p:nvSpPr>
        <p:spPr bwMode="auto">
          <a:xfrm>
            <a:off x="1303689" y="1653261"/>
            <a:ext cx="453901" cy="461665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0B3B23E-CD00-C61B-2282-98A5AA61D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378" y="2419280"/>
            <a:ext cx="10458642" cy="3980631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DA82085-96FC-1DEB-D2C2-F9FDBAD60827}"/>
              </a:ext>
            </a:extLst>
          </p:cNvPr>
          <p:cNvSpPr txBox="1"/>
          <p:nvPr/>
        </p:nvSpPr>
        <p:spPr>
          <a:xfrm>
            <a:off x="30691" y="163038"/>
            <a:ext cx="1192232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 požadavků na e-schválení 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prvotn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</a:t>
            </a:r>
            <a:r>
              <a:rPr lang="en-US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</a:t>
            </a:r>
            <a:r>
              <a:rPr lang="en-US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dokladů </a:t>
            </a:r>
            <a:r>
              <a:rPr 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iFIS</a:t>
            </a:r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4"/>
              </a:rPr>
              <a:t>20419</a:t>
            </a:r>
            <a:endParaRPr lang="cs-CZ" sz="1200" b="1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EF9D027A-F19B-021F-C14F-644D638B21ED}"/>
              </a:ext>
            </a:extLst>
          </p:cNvPr>
          <p:cNvSpPr txBox="1"/>
          <p:nvPr/>
        </p:nvSpPr>
        <p:spPr>
          <a:xfrm>
            <a:off x="9552383" y="134926"/>
            <a:ext cx="2608925" cy="2215991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Schvalování vícezdrojových prvotních dokladů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SMETAK -&gt; Nový blok ZF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Osoby s vazbou na ZF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Nová možnost e-schvalování přes OOD/Finanční zdroje</a:t>
            </a:r>
          </a:p>
        </p:txBody>
      </p:sp>
    </p:spTree>
    <p:extLst>
      <p:ext uri="{BB962C8B-B14F-4D97-AF65-F5344CB8AC3E}">
        <p14:creationId xmlns:p14="http://schemas.microsoft.com/office/powerpoint/2010/main" val="185804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FBAA6-BBEF-8EDE-DD3E-61D71F9E3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279B3E3-E165-33D4-B15C-F5D95478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99" y="764704"/>
            <a:ext cx="10352690" cy="68580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6112ADC-394A-0B52-EEE1-B48CFD75E0EC}"/>
              </a:ext>
            </a:extLst>
          </p:cNvPr>
          <p:cNvSpPr txBox="1"/>
          <p:nvPr/>
        </p:nvSpPr>
        <p:spPr>
          <a:xfrm>
            <a:off x="30691" y="163038"/>
            <a:ext cx="11922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Pravidelný přepočet obratů a stavů analytických účtů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3"/>
              </a:rPr>
              <a:t>20478</a:t>
            </a:r>
            <a:endParaRPr lang="cs-CZ" sz="1200" b="1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3FB2312-724E-B07E-5B80-21C68B3DC074}"/>
              </a:ext>
            </a:extLst>
          </p:cNvPr>
          <p:cNvSpPr txBox="1"/>
          <p:nvPr/>
        </p:nvSpPr>
        <p:spPr>
          <a:xfrm>
            <a:off x="3791744" y="4206280"/>
            <a:ext cx="5112568" cy="1754326"/>
          </a:xfrm>
          <a:prstGeom prst="rect">
            <a:avLst/>
          </a:prstGeom>
          <a:solidFill>
            <a:schemeClr val="bg1"/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cs-CZ" b="1" dirty="0"/>
              <a:t>Nová úloha v </a:t>
            </a:r>
            <a:r>
              <a:rPr lang="cs-CZ" b="1" dirty="0" err="1"/>
              <a:t>iFIS</a:t>
            </a:r>
            <a:r>
              <a:rPr lang="cs-CZ" b="1" dirty="0"/>
              <a:t>/Plánovači pro přepočet obratů a stavů analytických účtů</a:t>
            </a:r>
          </a:p>
          <a:p>
            <a:pPr>
              <a:buNone/>
            </a:pPr>
            <a:endParaRPr lang="cs-CZ" b="1" dirty="0"/>
          </a:p>
          <a:p>
            <a:r>
              <a:rPr lang="cs-CZ" dirty="0"/>
              <a:t>"021 - Přepočet obratů a stavů HLK" </a:t>
            </a:r>
          </a:p>
          <a:p>
            <a:r>
              <a:rPr lang="cs-CZ" b="1" dirty="0"/>
              <a:t>1x týdně</a:t>
            </a:r>
            <a:r>
              <a:rPr lang="cs-CZ" dirty="0"/>
              <a:t> přepočítává zůstatky a </a:t>
            </a:r>
            <a:r>
              <a:rPr lang="cs-CZ" b="1" dirty="0"/>
              <a:t>obraty</a:t>
            </a:r>
            <a:r>
              <a:rPr lang="cs-CZ" dirty="0"/>
              <a:t> </a:t>
            </a:r>
            <a:r>
              <a:rPr lang="cs-CZ" dirty="0">
                <a:hlinkClick r:id="rId4" tooltip="Man01314"/>
              </a:rPr>
              <a:t>analytických účtů</a:t>
            </a:r>
            <a:r>
              <a:rPr lang="cs-CZ" dirty="0"/>
              <a:t> na hlavní knize </a:t>
            </a:r>
          </a:p>
        </p:txBody>
      </p:sp>
    </p:spTree>
    <p:extLst>
      <p:ext uri="{BB962C8B-B14F-4D97-AF65-F5344CB8AC3E}">
        <p14:creationId xmlns:p14="http://schemas.microsoft.com/office/powerpoint/2010/main" val="4198356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05036-33C0-9969-CDAB-25BB36982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B590D-A5A4-74F3-9115-CB1466AA7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556230"/>
          </a:xfrm>
        </p:spPr>
        <p:txBody>
          <a:bodyPr/>
          <a:lstStyle/>
          <a:p>
            <a:r>
              <a:rPr lang="cs-CZ" sz="2800" dirty="0"/>
              <a:t>Rozšířený formulář UDD</a:t>
            </a:r>
            <a:endParaRPr lang="cs-CZ" sz="2800" dirty="0">
              <a:solidFill>
                <a:srgbClr val="00B0F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259ABA-D9B3-A0AB-4D51-2D25345C04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125" y="745143"/>
            <a:ext cx="9080176" cy="566776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A91F722-4FAB-0CBB-F329-3B966A5E51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9856" y="3591595"/>
            <a:ext cx="4558546" cy="198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8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62D8E-258D-BDE3-7599-60E8AC33DC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87853F-7582-F894-4082-7126E6982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556230"/>
          </a:xfrm>
        </p:spPr>
        <p:txBody>
          <a:bodyPr/>
          <a:lstStyle/>
          <a:p>
            <a:r>
              <a:rPr lang="cs-CZ" sz="2800" dirty="0"/>
              <a:t>Kontroly v </a:t>
            </a:r>
            <a:r>
              <a:rPr lang="cs-CZ" sz="2800" dirty="0" err="1"/>
              <a:t>infookně</a:t>
            </a:r>
            <a:r>
              <a:rPr lang="cs-CZ" sz="2800" dirty="0"/>
              <a:t> UDD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487ADB3-2AF4-8E97-F907-E687984577DB}"/>
              </a:ext>
            </a:extLst>
          </p:cNvPr>
          <p:cNvSpPr txBox="1"/>
          <p:nvPr/>
        </p:nvSpPr>
        <p:spPr>
          <a:xfrm>
            <a:off x="983432" y="1556792"/>
            <a:ext cx="763284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Kontrola bez chyb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Vybíráte období, které není dosud otevřené.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</a:rPr>
              <a:t>DUZP není v souladu s účetním obdobím.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</a:rPr>
              <a:t>Počet jiných platných UDD zapsaných k témuž dokladu: &amp;1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C000"/>
                </a:solidFill>
              </a:rPr>
              <a:t>Řádek &amp;1 - řádek .... spadá do uzavřeného daňového období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Již uzavřené účetní období není povolené.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Na </a:t>
            </a:r>
            <a:r>
              <a:rPr lang="pl-PL" dirty="0" err="1">
                <a:solidFill>
                  <a:srgbClr val="FF0000"/>
                </a:solidFill>
              </a:rPr>
              <a:t>řádku</a:t>
            </a:r>
            <a:r>
              <a:rPr lang="pl-PL" dirty="0">
                <a:solidFill>
                  <a:srgbClr val="FF0000"/>
                </a:solidFill>
              </a:rPr>
              <a:t> &amp;1 je </a:t>
            </a:r>
            <a:r>
              <a:rPr lang="pl-PL" dirty="0" err="1">
                <a:solidFill>
                  <a:srgbClr val="FF0000"/>
                </a:solidFill>
              </a:rPr>
              <a:t>uvedena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neplatná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sazba</a:t>
            </a:r>
            <a:r>
              <a:rPr lang="pl-PL" dirty="0">
                <a:solidFill>
                  <a:srgbClr val="FF0000"/>
                </a:solidFill>
              </a:rPr>
              <a:t> DPH.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rgbClr val="FF0000"/>
                </a:solidFill>
              </a:rPr>
              <a:t>Na </a:t>
            </a:r>
            <a:r>
              <a:rPr lang="pl-PL" dirty="0" err="1">
                <a:solidFill>
                  <a:srgbClr val="FF0000"/>
                </a:solidFill>
              </a:rPr>
              <a:t>tomto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dokladu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chybí</a:t>
            </a:r>
            <a:r>
              <a:rPr lang="pl-PL" dirty="0">
                <a:solidFill>
                  <a:srgbClr val="FF0000"/>
                </a:solidFill>
              </a:rPr>
              <a:t> kurz </a:t>
            </a:r>
            <a:r>
              <a:rPr lang="pl-PL" dirty="0" err="1">
                <a:solidFill>
                  <a:srgbClr val="FF0000"/>
                </a:solidFill>
              </a:rPr>
              <a:t>cizí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 err="1">
                <a:solidFill>
                  <a:srgbClr val="FF0000"/>
                </a:solidFill>
              </a:rPr>
              <a:t>měny</a:t>
            </a:r>
            <a:r>
              <a:rPr lang="pl-PL" dirty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Nejsou doplněny povinné údaje ...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Organizace není platná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Organizace není platná k datu "&amp;1".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FF0000"/>
                </a:solidFill>
              </a:rPr>
              <a:t>Položky "Úloha" a "K dokladu" musí být obě vyplněné nebo prázdné.</a:t>
            </a:r>
          </a:p>
        </p:txBody>
      </p:sp>
    </p:spTree>
    <p:extLst>
      <p:ext uri="{BB962C8B-B14F-4D97-AF65-F5344CB8AC3E}">
        <p14:creationId xmlns:p14="http://schemas.microsoft.com/office/powerpoint/2010/main" val="1758869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9AD6E9-083F-640A-E5FB-B31405D8E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922AC56A-C238-B3AC-66B6-7FB1C6183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503783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Generování ZL dle měny transakce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8CB4C04-1E2D-654F-FCF9-A8D5E3B07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692696"/>
            <a:ext cx="8327300" cy="4022822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4A6A2EC-818C-6784-9A95-387EDC053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188" y="3140968"/>
            <a:ext cx="8327300" cy="360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58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FAA6A222-8985-506B-28CE-98D5C85B5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82" y="949142"/>
            <a:ext cx="11083636" cy="4644115"/>
          </a:xfrm>
          <a:prstGeom prst="rect">
            <a:avLst/>
          </a:prstGeom>
        </p:spPr>
      </p:pic>
      <p:sp>
        <p:nvSpPr>
          <p:cNvPr id="4" name="Rectangle 3"/>
          <p:cNvSpPr>
            <a:spLocks noGrp="1" noChangeArrowheads="1"/>
          </p:cNvSpPr>
          <p:nvPr>
            <p:ph type="title"/>
          </p:nvPr>
        </p:nvSpPr>
        <p:spPr>
          <a:xfrm>
            <a:off x="15194" y="98616"/>
            <a:ext cx="12345502" cy="751606"/>
          </a:xfrm>
        </p:spPr>
        <p:txBody>
          <a:bodyPr/>
          <a:lstStyle/>
          <a:p>
            <a:r>
              <a:rPr lang="cs-CZ" altLang="cs-CZ" sz="2800" kern="1200" dirty="0">
                <a:ea typeface="ＭＳ Ｐゴシック" charset="-128"/>
              </a:rPr>
              <a:t>Všechny příspěvky, které byly prezentované na letošním setkání uživatelů najdete v </a:t>
            </a:r>
            <a:r>
              <a:rPr lang="cs-CZ" altLang="cs-CZ" sz="2800" kern="1200" dirty="0" err="1">
                <a:ea typeface="ＭＳ Ｐゴシック" charset="-128"/>
              </a:rPr>
              <a:t>iFIS</a:t>
            </a:r>
            <a:r>
              <a:rPr lang="cs-CZ" altLang="cs-CZ" sz="2800" kern="1200" dirty="0">
                <a:ea typeface="ＭＳ Ｐゴシック" charset="-128"/>
              </a:rPr>
              <a:t>/Helpdesk ve veřejném hlášení HD </a:t>
            </a:r>
            <a:r>
              <a:rPr lang="cs-CZ" sz="2800" b="1" dirty="0">
                <a:hlinkClick r:id="rId3"/>
              </a:rPr>
              <a:t>64712</a:t>
            </a:r>
            <a:endParaRPr lang="cs-CZ" altLang="cs-CZ" sz="2800" kern="1200" dirty="0">
              <a:ea typeface="ＭＳ Ｐゴシック" charset="-128"/>
            </a:endParaRPr>
          </a:p>
        </p:txBody>
      </p:sp>
      <p:sp>
        <p:nvSpPr>
          <p:cNvPr id="2" name="Zaoblený obdélník 1"/>
          <p:cNvSpPr/>
          <p:nvPr/>
        </p:nvSpPr>
        <p:spPr bwMode="auto">
          <a:xfrm>
            <a:off x="9408368" y="1875097"/>
            <a:ext cx="792088" cy="232421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3D65A1A2-3BA3-22D5-C7A6-603FF9C63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4380" y="2446622"/>
            <a:ext cx="3307975" cy="232126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A9FBF8BF-D6D8-D941-5E9D-62F682A576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08" y="3772739"/>
            <a:ext cx="12047984" cy="308526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10FD025E-F8C6-F405-851B-FCE7CA86C601}"/>
              </a:ext>
            </a:extLst>
          </p:cNvPr>
          <p:cNvSpPr/>
          <p:nvPr/>
        </p:nvSpPr>
        <p:spPr bwMode="auto">
          <a:xfrm>
            <a:off x="3125312" y="5955529"/>
            <a:ext cx="359738" cy="168789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9E7DC5A-F523-8F42-8946-900AD15807E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7176" y="5386016"/>
            <a:ext cx="9460499" cy="919541"/>
          </a:xfrm>
          <a:prstGeom prst="rect">
            <a:avLst/>
          </a:prstGeom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id="{4495985D-29FD-42E4-A641-0DE6E358CB59}"/>
              </a:ext>
            </a:extLst>
          </p:cNvPr>
          <p:cNvSpPr/>
          <p:nvPr/>
        </p:nvSpPr>
        <p:spPr bwMode="auto">
          <a:xfrm>
            <a:off x="2387176" y="5955529"/>
            <a:ext cx="9460499" cy="363729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  <p:sp>
        <p:nvSpPr>
          <p:cNvPr id="3" name="Obdélník: se zakulacenými rohy 2">
            <a:extLst>
              <a:ext uri="{FF2B5EF4-FFF2-40B4-BE49-F238E27FC236}">
                <a16:creationId xmlns:a16="http://schemas.microsoft.com/office/drawing/2014/main" id="{78CD3AF7-F09B-B423-CB23-B126B0E29580}"/>
              </a:ext>
            </a:extLst>
          </p:cNvPr>
          <p:cNvSpPr/>
          <p:nvPr/>
        </p:nvSpPr>
        <p:spPr bwMode="auto">
          <a:xfrm>
            <a:off x="9444054" y="4503074"/>
            <a:ext cx="1072345" cy="363729"/>
          </a:xfrm>
          <a:prstGeom prst="roundRect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marL="467772" indent="-467772" algn="ctr" defTabSz="1246686">
              <a:lnSpc>
                <a:spcPct val="90000"/>
              </a:lnSpc>
              <a:spcBef>
                <a:spcPct val="20000"/>
              </a:spcBef>
            </a:pPr>
            <a:endParaRPr lang="cs-CZ" sz="3333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45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3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ECB79-B7C8-7EF9-776D-8518BEE3E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6ECBF86-4CDC-14DF-35CC-6AE8EF13F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503783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Generování ZL dle měny transakce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57B23B-BE80-D6F7-9F8C-42BA9A3B3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744730"/>
            <a:ext cx="7834555" cy="5152516"/>
          </a:xfrm>
          <a:prstGeom prst="rect">
            <a:avLst/>
          </a:prstGeom>
        </p:spPr>
      </p:pic>
      <p:sp>
        <p:nvSpPr>
          <p:cNvPr id="5" name="Zástupný obsah 3">
            <a:extLst>
              <a:ext uri="{FF2B5EF4-FFF2-40B4-BE49-F238E27FC236}">
                <a16:creationId xmlns:a16="http://schemas.microsoft.com/office/drawing/2014/main" id="{570C7D04-035A-FEA7-3C6F-3CBD8278831D}"/>
              </a:ext>
            </a:extLst>
          </p:cNvPr>
          <p:cNvSpPr txBox="1">
            <a:spLocks/>
          </p:cNvSpPr>
          <p:nvPr/>
        </p:nvSpPr>
        <p:spPr bwMode="auto">
          <a:xfrm>
            <a:off x="8472264" y="787584"/>
            <a:ext cx="351038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>
            <a:lvl1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D2201E"/>
              </a:buClr>
              <a:buSzTx/>
              <a:buFont typeface="Arial" panose="020B0604020202020204" pitchFamily="34" charset="0"/>
              <a:buNone/>
              <a:tabLst/>
              <a:defRPr lang="cs-CZ" sz="2400" b="0" i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76E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9144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Clr>
                <a:srgbClr val="1BA2DD"/>
              </a:buClr>
              <a:buFont typeface="Arial" panose="020B0604020202020204" pitchFamily="34" charset="0"/>
              <a:buChar char="•"/>
            </a:pPr>
            <a:r>
              <a:rPr lang="cs-CZ" sz="8000" dirty="0"/>
              <a:t>Generování zálohových listů v cizí měně</a:t>
            </a:r>
            <a:endParaRPr lang="cs-CZ" sz="8000" kern="0" dirty="0"/>
          </a:p>
          <a:p>
            <a:pPr marL="342900" indent="-342900">
              <a:buClr>
                <a:srgbClr val="1BA2DD"/>
              </a:buClr>
              <a:buFont typeface="Arial" panose="020B0604020202020204" pitchFamily="34" charset="0"/>
              <a:buChar char="•"/>
            </a:pPr>
            <a:r>
              <a:rPr lang="cs-CZ" sz="8000" dirty="0"/>
              <a:t>Podporovaná jakákoliv měna z kurzovního lístku</a:t>
            </a:r>
            <a:endParaRPr lang="cs-CZ" sz="8000" kern="0" dirty="0"/>
          </a:p>
          <a:p>
            <a:pPr marL="342900" indent="-342900">
              <a:buClr>
                <a:srgbClr val="1BA2DD"/>
              </a:buClr>
              <a:buFont typeface="Arial" panose="020B0604020202020204" pitchFamily="34" charset="0"/>
              <a:buChar char="•"/>
            </a:pPr>
            <a:r>
              <a:rPr lang="cs-CZ" sz="8000" dirty="0"/>
              <a:t>ZL se vygeneruje v měně transakce</a:t>
            </a:r>
            <a:endParaRPr lang="cs-CZ" sz="8000" kern="0" dirty="0"/>
          </a:p>
          <a:p>
            <a:pPr marL="342900" indent="-342900">
              <a:buClr>
                <a:srgbClr val="1BA2DD"/>
              </a:buClr>
              <a:buFont typeface="Arial" panose="020B0604020202020204" pitchFamily="34" charset="0"/>
              <a:buChar char="•"/>
            </a:pPr>
            <a:r>
              <a:rPr lang="cs-CZ" sz="8000" dirty="0"/>
              <a:t>Vygenerovaný ZL využije denní kurz platby</a:t>
            </a:r>
            <a:endParaRPr lang="cs-CZ" sz="8000" kern="0" dirty="0"/>
          </a:p>
          <a:p>
            <a:pPr marL="342900" indent="-514350">
              <a:buClr>
                <a:srgbClr val="1BA2DD"/>
              </a:buClr>
              <a:buFont typeface="+mj-lt"/>
              <a:buChar char="•"/>
            </a:pPr>
            <a:endParaRPr lang="cs-CZ" kern="0" dirty="0"/>
          </a:p>
          <a:p>
            <a:pPr>
              <a:buClr>
                <a:srgbClr val="1BA2DD"/>
              </a:buClr>
            </a:pPr>
            <a:endParaRPr lang="cs-CZ" kern="0" dirty="0"/>
          </a:p>
          <a:p>
            <a:pPr marL="342900" indent="-514350">
              <a:buClr>
                <a:srgbClr val="1BA2DD"/>
              </a:buClr>
              <a:buFont typeface="+mj-lt"/>
              <a:buChar char="•"/>
            </a:pPr>
            <a:endParaRPr lang="cs-CZ" kern="0" dirty="0"/>
          </a:p>
          <a:p>
            <a:pPr marL="342900" indent="-514350">
              <a:buClr>
                <a:srgbClr val="1BA2DD"/>
              </a:buClr>
              <a:buFont typeface="+mj-lt"/>
              <a:buChar char="•"/>
            </a:pPr>
            <a:endParaRPr lang="cs-CZ" kern="0" dirty="0"/>
          </a:p>
          <a:p>
            <a:pPr marL="342900" indent="-514350">
              <a:buClr>
                <a:srgbClr val="1BA2DD"/>
              </a:buClr>
              <a:buFont typeface="+mj-lt"/>
              <a:buChar char="•"/>
            </a:pPr>
            <a:endParaRPr lang="cs-CZ" kern="0" dirty="0"/>
          </a:p>
          <a:p>
            <a:pPr>
              <a:buClr>
                <a:srgbClr val="1BA2DD"/>
              </a:buClr>
            </a:pPr>
            <a:endParaRPr lang="cs-CZ" kern="0" dirty="0"/>
          </a:p>
        </p:txBody>
      </p:sp>
    </p:spTree>
    <p:extLst>
      <p:ext uri="{BB962C8B-B14F-4D97-AF65-F5344CB8AC3E}">
        <p14:creationId xmlns:p14="http://schemas.microsoft.com/office/powerpoint/2010/main" val="5873649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5B263-6FE3-3194-1C90-98DBBB338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AC7AB406-0331-8B3A-0799-9CDFF7139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575791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Generování ZL dle měny transakce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EBC5E4A-C08F-0761-8818-5A441AC57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908720"/>
            <a:ext cx="9021198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0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AC7A4-3AD6-4B9D-9974-93C2F7CAC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882CB109-7C24-D369-7206-53ED2FE67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88913"/>
            <a:ext cx="11280820" cy="575791"/>
          </a:xfrm>
        </p:spPr>
        <p:txBody>
          <a:bodyPr wrap="square" anchor="ctr">
            <a:normAutofit fontScale="90000"/>
          </a:bodyPr>
          <a:lstStyle/>
          <a:p>
            <a:r>
              <a:rPr lang="cs-CZ" dirty="0"/>
              <a:t>Nová tlačítka pro pořízení dokladu iFIS/Majetek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1E0622-B5A1-A224-6BA9-A3CDA3B65A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409" y="737272"/>
            <a:ext cx="9043181" cy="566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98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2C1A9-B112-9215-AAD6-6D88FFEAB4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B56E168-A269-B817-08C8-955CA2A56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3" y="188640"/>
            <a:ext cx="11280820" cy="1079500"/>
          </a:xfrm>
        </p:spPr>
        <p:txBody>
          <a:bodyPr/>
          <a:lstStyle/>
          <a:p>
            <a:r>
              <a:rPr lang="cs-CZ" dirty="0"/>
              <a:t>UPR 20477 Možnost zadání více zodpovědných osob pro CSÚIS výkazy</a:t>
            </a:r>
            <a:endParaRPr lang="en-US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676FD40-0009-E054-F211-83697260C4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20" y="4551727"/>
            <a:ext cx="11878985" cy="26120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EC095C9-D5E6-ED38-8687-5EA74FACC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864" y="1234422"/>
            <a:ext cx="11760197" cy="357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98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FB23E175-CD51-A296-746D-945AB9E38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290" y="519260"/>
            <a:ext cx="9185085" cy="6454553"/>
          </a:xfrm>
          <a:prstGeom prst="rect">
            <a:avLst/>
          </a:prstGeom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66041AE4-0B85-4327-A7FB-3C4EDDA3F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0404" y="-9678"/>
            <a:ext cx="1374019" cy="64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85" tIns="62343" rIns="124685" bIns="62343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3733" kern="0" dirty="0">
                <a:solidFill>
                  <a:schemeClr val="bg1"/>
                </a:solidFill>
                <a:latin typeface="Univers" pitchFamily="34" charset="0"/>
              </a:rPr>
              <a:t>MZD</a:t>
            </a:r>
            <a:endParaRPr lang="cs-CZ" altLang="cs-CZ" sz="3733" kern="0" dirty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7704848-99AF-4BE7-89B0-743184C69F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750" y="0"/>
            <a:ext cx="1117481" cy="64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4685" tIns="62343" rIns="124685" bIns="62343" numCol="1" anchor="ctr" anchorCtr="0" compatLnSpc="1">
            <a:prstTxWarp prst="textNoShape">
              <a:avLst/>
            </a:prstTxWarp>
          </a:bodyPr>
          <a:lstStyle>
            <a:lvl1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+mj-lt"/>
                <a:ea typeface="ＭＳ Ｐゴシック" charset="-128"/>
                <a:cs typeface="+mj-cs"/>
              </a:defRPr>
            </a:lvl1pPr>
            <a:lvl2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2pPr>
            <a:lvl3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3pPr>
            <a:lvl4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4pPr>
            <a:lvl5pPr algn="ctr" defTabSz="935038" rtl="0" eaLnBrk="0" fontAlgn="base" hangingPunct="0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  <a:ea typeface="ＭＳ Ｐゴシック" charset="-128"/>
              </a:defRPr>
            </a:lvl5pPr>
            <a:lvl6pPr marL="4572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6pPr>
            <a:lvl7pPr marL="9144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7pPr>
            <a:lvl8pPr marL="13716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8pPr>
            <a:lvl9pPr marL="1828800" algn="ctr" defTabSz="935038" rtl="0" fontAlgn="base">
              <a:spcBef>
                <a:spcPct val="0"/>
              </a:spcBef>
              <a:spcAft>
                <a:spcPct val="0"/>
              </a:spcAft>
              <a:defRPr sz="45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cs-CZ" sz="1467" kern="0" dirty="0">
                <a:solidFill>
                  <a:schemeClr val="bg1"/>
                </a:solidFill>
                <a:latin typeface="Univers" pitchFamily="34" charset="0"/>
              </a:rPr>
              <a:t>Blokace rozpočtu</a:t>
            </a:r>
            <a:endParaRPr lang="cs-CZ" altLang="cs-CZ" sz="1467" kern="0" dirty="0">
              <a:solidFill>
                <a:schemeClr val="bg1"/>
              </a:solidFill>
              <a:latin typeface="Univers" pitchFamily="34" charset="0"/>
            </a:endParaRPr>
          </a:p>
        </p:txBody>
      </p:sp>
      <p:pic>
        <p:nvPicPr>
          <p:cNvPr id="9" name="Obrázek 10">
            <a:extLst>
              <a:ext uri="{FF2B5EF4-FFF2-40B4-BE49-F238E27FC236}">
                <a16:creationId xmlns:a16="http://schemas.microsoft.com/office/drawing/2014/main" id="{F390132C-ADB2-7536-0E0E-021F250025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" y="106842"/>
            <a:ext cx="501000" cy="4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4">
            <a:extLst>
              <a:ext uri="{FF2B5EF4-FFF2-40B4-BE49-F238E27FC236}">
                <a16:creationId xmlns:a16="http://schemas.microsoft.com/office/drawing/2014/main" id="{CFE5FD3F-BDF8-21E7-39BE-55ADF4CCEA65}"/>
              </a:ext>
            </a:extLst>
          </p:cNvPr>
          <p:cNvSpPr txBox="1">
            <a:spLocks/>
          </p:cNvSpPr>
          <p:nvPr/>
        </p:nvSpPr>
        <p:spPr bwMode="auto">
          <a:xfrm>
            <a:off x="609891" y="106842"/>
            <a:ext cx="11161240" cy="473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1BA2DD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9pPr>
          </a:lstStyle>
          <a:p>
            <a:r>
              <a:rPr lang="cs-CZ" sz="2400" kern="0" dirty="0"/>
              <a:t>Další plánovaná aktualizace </a:t>
            </a:r>
            <a:r>
              <a:rPr lang="cs-CZ" sz="2400" kern="0" dirty="0" err="1"/>
              <a:t>iFIS</a:t>
            </a:r>
            <a:endParaRPr lang="cs-CZ" sz="2400" kern="0" dirty="0">
              <a:solidFill>
                <a:srgbClr val="FF0000"/>
              </a:solidFill>
            </a:endParaRPr>
          </a:p>
        </p:txBody>
      </p:sp>
      <p:sp>
        <p:nvSpPr>
          <p:cNvPr id="5" name="Podnadpis 5">
            <a:extLst>
              <a:ext uri="{FF2B5EF4-FFF2-40B4-BE49-F238E27FC236}">
                <a16:creationId xmlns:a16="http://schemas.microsoft.com/office/drawing/2014/main" id="{FB683BC8-0AEB-386D-70CA-DB2C6DF0A62A}"/>
              </a:ext>
            </a:extLst>
          </p:cNvPr>
          <p:cNvSpPr txBox="1">
            <a:spLocks/>
          </p:cNvSpPr>
          <p:nvPr/>
        </p:nvSpPr>
        <p:spPr bwMode="auto">
          <a:xfrm>
            <a:off x="5094638" y="3645024"/>
            <a:ext cx="6899267" cy="1472840"/>
          </a:xfrm>
          <a:prstGeom prst="rect">
            <a:avLst/>
          </a:prstGeom>
          <a:solidFill>
            <a:schemeClr val="bg1"/>
          </a:solidFill>
          <a:ln w="22225" cap="rnd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marR="0" indent="-358775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65225" marR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cs-CZ" sz="500" b="1" kern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cs-CZ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Instalace P2506 do TEST-prostředí ve </a:t>
            </a:r>
            <a:r>
              <a:rPr lang="cs-CZ" sz="1600" b="1" kern="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Čtv</a:t>
            </a:r>
            <a:r>
              <a:rPr lang="cs-CZ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19.6. a v Pá 20.6.2025</a:t>
            </a:r>
          </a:p>
          <a:p>
            <a:r>
              <a:rPr lang="cs-CZ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Konzultační schůzka k P2506 ve středu 25.6.2025 od 10:30hod</a:t>
            </a:r>
          </a:p>
          <a:p>
            <a:r>
              <a:rPr lang="cs-CZ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Instalace </a:t>
            </a:r>
            <a:r>
              <a:rPr lang="cs-CZ" sz="1600" b="1" kern="0" dirty="0">
                <a:solidFill>
                  <a:srgbClr val="FF0000"/>
                </a:solidFill>
              </a:rPr>
              <a:t>P2506</a:t>
            </a:r>
            <a:r>
              <a:rPr lang="cs-CZ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do REAL-prostředí </a:t>
            </a:r>
            <a:r>
              <a:rPr lang="cs-CZ" sz="1600" b="1" kern="0" dirty="0">
                <a:solidFill>
                  <a:srgbClr val="FF0000"/>
                </a:solidFill>
              </a:rPr>
              <a:t>v pátek 27.6.2025</a:t>
            </a:r>
            <a:r>
              <a:rPr lang="cs-CZ" sz="1600" b="1" kern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po 17hod</a:t>
            </a:r>
          </a:p>
        </p:txBody>
      </p:sp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C656F75E-43F0-7F01-1B07-5B32A091ACC0}"/>
              </a:ext>
            </a:extLst>
          </p:cNvPr>
          <p:cNvSpPr/>
          <p:nvPr/>
        </p:nvSpPr>
        <p:spPr>
          <a:xfrm>
            <a:off x="5226477" y="5787334"/>
            <a:ext cx="6635588" cy="473167"/>
          </a:xfrm>
          <a:prstGeom prst="roundRect">
            <a:avLst>
              <a:gd name="adj" fmla="val 8693"/>
            </a:avLst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4">
            <a:hlinkClick r:id="rId5" action="ppaction://hlinksldjump"/>
            <a:extLst>
              <a:ext uri="{FF2B5EF4-FFF2-40B4-BE49-F238E27FC236}">
                <a16:creationId xmlns:a16="http://schemas.microsoft.com/office/drawing/2014/main" id="{7B41A118-F3E8-24AD-A7B6-AFBBB7C35A0D}"/>
              </a:ext>
            </a:extLst>
          </p:cNvPr>
          <p:cNvSpPr txBox="1">
            <a:spLocks/>
          </p:cNvSpPr>
          <p:nvPr/>
        </p:nvSpPr>
        <p:spPr bwMode="auto">
          <a:xfrm>
            <a:off x="10200456" y="205101"/>
            <a:ext cx="1991544" cy="2159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9pPr>
          </a:lstStyle>
          <a:p>
            <a:r>
              <a:rPr lang="cs-CZ" sz="2000" b="0" i="1" kern="0" dirty="0">
                <a:solidFill>
                  <a:schemeClr val="bg1">
                    <a:lumMod val="85000"/>
                  </a:schemeClr>
                </a:solidFill>
              </a:rPr>
              <a:t>… zpět na úvod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756C8D8F-AA9D-D1A2-8D3C-87F2B2405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3" y="1051135"/>
            <a:ext cx="2948980" cy="473167"/>
          </a:xfrm>
        </p:spPr>
        <p:txBody>
          <a:bodyPr/>
          <a:lstStyle/>
          <a:p>
            <a:r>
              <a:rPr lang="cs-CZ" sz="2400" dirty="0">
                <a:solidFill>
                  <a:srgbClr val="0070C0"/>
                </a:solidFill>
              </a:rPr>
              <a:t>Aktualizace </a:t>
            </a:r>
            <a:r>
              <a:rPr lang="cs-CZ" sz="2400" dirty="0" err="1">
                <a:solidFill>
                  <a:srgbClr val="0070C0"/>
                </a:solidFill>
              </a:rPr>
              <a:t>iFIS</a:t>
            </a:r>
            <a:endParaRPr lang="cs-CZ" sz="2400" dirty="0">
              <a:solidFill>
                <a:srgbClr val="0070C0"/>
              </a:solidFill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B9A1A61-1BEF-04DF-7319-43801A73499B}"/>
              </a:ext>
            </a:extLst>
          </p:cNvPr>
          <p:cNvSpPr txBox="1"/>
          <p:nvPr/>
        </p:nvSpPr>
        <p:spPr>
          <a:xfrm>
            <a:off x="21025" y="1524302"/>
            <a:ext cx="278622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Instalace SW změn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Pravidelně každý měsíc vyjma 12/RR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 týdenním předstihem do TEST prostředí -&gt; společné testování, ověřování…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err="1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</a:t>
            </a:r>
            <a:r>
              <a:rPr lang="cs-CZ" sz="1600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přes veřejný HD,  mail na správce </a:t>
            </a:r>
            <a:r>
              <a:rPr lang="cs-CZ" sz="1600" dirty="0" err="1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iFIS</a:t>
            </a:r>
            <a:r>
              <a:rPr lang="cs-CZ" sz="1600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RSS zprávy všem uživatelům </a:t>
            </a:r>
            <a:r>
              <a:rPr lang="cs-CZ" sz="1600" dirty="0" err="1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iFIS</a:t>
            </a:r>
            <a:r>
              <a:rPr lang="cs-CZ" sz="1600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Rozdílová dokumentace </a:t>
            </a:r>
            <a:r>
              <a:rPr lang="cs-CZ" sz="1600" dirty="0">
                <a:solidFill>
                  <a:srgbClr val="1BA2DD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=&gt; pouze seznam významnějších změn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1BA2D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bdélník: se zakulacenými rohy 20">
            <a:extLst>
              <a:ext uri="{FF2B5EF4-FFF2-40B4-BE49-F238E27FC236}">
                <a16:creationId xmlns:a16="http://schemas.microsoft.com/office/drawing/2014/main" id="{4DBD02CB-E7ED-0EAD-F897-64364D5CAA55}"/>
              </a:ext>
            </a:extLst>
          </p:cNvPr>
          <p:cNvSpPr/>
          <p:nvPr/>
        </p:nvSpPr>
        <p:spPr>
          <a:xfrm>
            <a:off x="3215680" y="5499302"/>
            <a:ext cx="1619766" cy="288032"/>
          </a:xfrm>
          <a:prstGeom prst="roundRect">
            <a:avLst>
              <a:gd name="adj" fmla="val 8693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454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1588867-9F0F-4AD6-A93B-8FE16E10E0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7392" y="3040693"/>
            <a:ext cx="11161240" cy="1331857"/>
          </a:xfrm>
        </p:spPr>
        <p:txBody>
          <a:bodyPr/>
          <a:lstStyle/>
          <a:p>
            <a:r>
              <a:rPr lang="cs-CZ" sz="3200" dirty="0"/>
              <a:t>Aktualizace </a:t>
            </a:r>
            <a:r>
              <a:rPr lang="cs-CZ" sz="3200" dirty="0" err="1"/>
              <a:t>iFIS</a:t>
            </a:r>
            <a:endParaRPr lang="cs-CZ" sz="3200" dirty="0"/>
          </a:p>
        </p:txBody>
      </p:sp>
      <p:sp>
        <p:nvSpPr>
          <p:cNvPr id="3" name="Nadpis 4">
            <a:hlinkClick r:id="rId3" action="ppaction://hlinksldjump"/>
            <a:extLst>
              <a:ext uri="{FF2B5EF4-FFF2-40B4-BE49-F238E27FC236}">
                <a16:creationId xmlns:a16="http://schemas.microsoft.com/office/drawing/2014/main" id="{BDA1AE90-F7E9-3DF2-02E8-C3E8B5B7072C}"/>
              </a:ext>
            </a:extLst>
          </p:cNvPr>
          <p:cNvSpPr txBox="1">
            <a:spLocks/>
          </p:cNvSpPr>
          <p:nvPr/>
        </p:nvSpPr>
        <p:spPr bwMode="auto">
          <a:xfrm>
            <a:off x="9059653" y="5538687"/>
            <a:ext cx="3132347" cy="13318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9pPr>
          </a:lstStyle>
          <a:p>
            <a:r>
              <a:rPr lang="cs-CZ" sz="2000" b="0" i="1" kern="0" dirty="0">
                <a:solidFill>
                  <a:schemeClr val="bg1">
                    <a:lumMod val="85000"/>
                  </a:schemeClr>
                </a:solidFill>
              </a:rPr>
              <a:t>… zpět na úvod</a:t>
            </a:r>
          </a:p>
        </p:txBody>
      </p:sp>
    </p:spTree>
    <p:extLst>
      <p:ext uri="{BB962C8B-B14F-4D97-AF65-F5344CB8AC3E}">
        <p14:creationId xmlns:p14="http://schemas.microsoft.com/office/powerpoint/2010/main" val="719586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16B24-4A72-8192-DB74-71A09CFE15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F7424E9D-4DA1-1117-7E30-61AE3D95A5FD}"/>
              </a:ext>
            </a:extLst>
          </p:cNvPr>
          <p:cNvSpPr txBox="1"/>
          <p:nvPr/>
        </p:nvSpPr>
        <p:spPr>
          <a:xfrm>
            <a:off x="30691" y="163038"/>
            <a:ext cx="1192232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2"/>
              </a:rPr>
              <a:t>20351</a:t>
            </a:r>
            <a:endParaRPr lang="cs-CZ" sz="1200" b="1" dirty="0"/>
          </a:p>
        </p:txBody>
      </p:sp>
    </p:spTree>
    <p:extLst>
      <p:ext uri="{BB962C8B-B14F-4D97-AF65-F5344CB8AC3E}">
        <p14:creationId xmlns:p14="http://schemas.microsoft.com/office/powerpoint/2010/main" val="9232945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10">
            <a:extLst>
              <a:ext uri="{FF2B5EF4-FFF2-40B4-BE49-F238E27FC236}">
                <a16:creationId xmlns:a16="http://schemas.microsoft.com/office/drawing/2014/main" id="{F390132C-ADB2-7536-0E0E-021F2500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" y="106842"/>
            <a:ext cx="501000" cy="4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4">
            <a:hlinkClick r:id="rId4" action="ppaction://hlinksldjump"/>
            <a:extLst>
              <a:ext uri="{FF2B5EF4-FFF2-40B4-BE49-F238E27FC236}">
                <a16:creationId xmlns:a16="http://schemas.microsoft.com/office/drawing/2014/main" id="{1A794425-CA57-B8CD-5E64-1B5E58DFBE50}"/>
              </a:ext>
            </a:extLst>
          </p:cNvPr>
          <p:cNvSpPr txBox="1">
            <a:spLocks/>
          </p:cNvSpPr>
          <p:nvPr/>
        </p:nvSpPr>
        <p:spPr bwMode="auto">
          <a:xfrm>
            <a:off x="-9473" y="-1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800000"/>
                </a:solidFill>
                <a:latin typeface="Myriad Pro" pitchFamily="34" charset="0"/>
              </a:defRPr>
            </a:lvl9pPr>
          </a:lstStyle>
          <a:p>
            <a:pPr algn="r"/>
            <a:r>
              <a:rPr lang="cs-CZ" sz="2000" b="0" i="1" kern="0" dirty="0">
                <a:solidFill>
                  <a:schemeClr val="bg1">
                    <a:lumMod val="85000"/>
                  </a:schemeClr>
                </a:solidFill>
              </a:rPr>
              <a:t>… zpět</a:t>
            </a:r>
          </a:p>
        </p:txBody>
      </p:sp>
    </p:spTree>
    <p:extLst>
      <p:ext uri="{BB962C8B-B14F-4D97-AF65-F5344CB8AC3E}">
        <p14:creationId xmlns:p14="http://schemas.microsoft.com/office/powerpoint/2010/main" val="2541681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8D2308BA-09C2-5021-D1E4-D8444DD5A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637" y="0"/>
            <a:ext cx="6154956" cy="6858000"/>
          </a:xfrm>
          <a:prstGeom prst="rect">
            <a:avLst/>
          </a:prstGeom>
        </p:spPr>
      </p:pic>
      <p:pic>
        <p:nvPicPr>
          <p:cNvPr id="4" name="Obrázek 10">
            <a:extLst>
              <a:ext uri="{FF2B5EF4-FFF2-40B4-BE49-F238E27FC236}">
                <a16:creationId xmlns:a16="http://schemas.microsoft.com/office/drawing/2014/main" id="{C5D1A601-04B9-1E80-F046-29BF77D4C6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606" y="1002400"/>
            <a:ext cx="576065" cy="54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ovéPole 16">
            <a:extLst>
              <a:ext uri="{FF2B5EF4-FFF2-40B4-BE49-F238E27FC236}">
                <a16:creationId xmlns:a16="http://schemas.microsoft.com/office/drawing/2014/main" id="{67A48334-5FCB-C18E-A56F-3AE1FA9A3D9C}"/>
              </a:ext>
            </a:extLst>
          </p:cNvPr>
          <p:cNvSpPr txBox="1"/>
          <p:nvPr/>
        </p:nvSpPr>
        <p:spPr>
          <a:xfrm>
            <a:off x="147800" y="3120454"/>
            <a:ext cx="285770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00376E"/>
                </a:solidFill>
              </a:rPr>
              <a:t>Celkem 68 úprav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opravy nahlášených chyb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zdokonalení funkcionality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nová funkcionalita </a:t>
            </a:r>
            <a:r>
              <a:rPr lang="cs-CZ" sz="1600" dirty="0" err="1">
                <a:solidFill>
                  <a:srgbClr val="002060"/>
                </a:solidFill>
              </a:rPr>
              <a:t>iFIS</a:t>
            </a:r>
            <a:endParaRPr lang="cs-CZ" sz="16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rgbClr val="002060"/>
                </a:solidFill>
              </a:rPr>
              <a:t>úpravy rozhraní </a:t>
            </a:r>
            <a:r>
              <a:rPr lang="cs-CZ" sz="1600" dirty="0" err="1">
                <a:solidFill>
                  <a:srgbClr val="002060"/>
                </a:solidFill>
              </a:rPr>
              <a:t>iFIS</a:t>
            </a:r>
            <a:r>
              <a:rPr lang="cs-CZ" sz="1600" dirty="0">
                <a:solidFill>
                  <a:srgbClr val="002060"/>
                </a:solidFill>
              </a:rPr>
              <a:t> </a:t>
            </a:r>
          </a:p>
          <a:p>
            <a:endParaRPr lang="cs-CZ" dirty="0"/>
          </a:p>
        </p:txBody>
      </p:sp>
      <p:sp>
        <p:nvSpPr>
          <p:cNvPr id="5" name="Podnadpis 5">
            <a:extLst>
              <a:ext uri="{FF2B5EF4-FFF2-40B4-BE49-F238E27FC236}">
                <a16:creationId xmlns:a16="http://schemas.microsoft.com/office/drawing/2014/main" id="{0432EF79-A29C-EE06-E0F9-A81CC6038C4D}"/>
              </a:ext>
            </a:extLst>
          </p:cNvPr>
          <p:cNvSpPr txBox="1">
            <a:spLocks/>
          </p:cNvSpPr>
          <p:nvPr/>
        </p:nvSpPr>
        <p:spPr bwMode="auto">
          <a:xfrm>
            <a:off x="185133" y="152856"/>
            <a:ext cx="2774269" cy="27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marR="0" indent="-358775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65225" marR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b="1" dirty="0">
                <a:solidFill>
                  <a:srgbClr val="0070C0"/>
                </a:solidFill>
              </a:rPr>
              <a:t>Konzultace k aktualizaci P2505</a:t>
            </a:r>
          </a:p>
          <a:p>
            <a:pPr marL="0" indent="0">
              <a:buNone/>
            </a:pPr>
            <a:r>
              <a:rPr lang="cs-CZ" sz="1600" i="1" kern="0" dirty="0">
                <a:solidFill>
                  <a:schemeClr val="bg1">
                    <a:lumMod val="50000"/>
                  </a:schemeClr>
                </a:solidFill>
              </a:rPr>
              <a:t>04.06.2025</a:t>
            </a:r>
          </a:p>
          <a:p>
            <a:pPr marL="0" indent="0">
              <a:buNone/>
            </a:pPr>
            <a:endParaRPr lang="cs-CZ" sz="1600" i="1" kern="0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cs-CZ" sz="1600" i="1" kern="0" dirty="0">
                <a:solidFill>
                  <a:schemeClr val="bg1">
                    <a:lumMod val="50000"/>
                  </a:schemeClr>
                </a:solidFill>
              </a:rPr>
              <a:t>Petra Hanusová, BBM</a:t>
            </a:r>
          </a:p>
          <a:p>
            <a:pPr marL="0" indent="0">
              <a:buNone/>
            </a:pPr>
            <a:r>
              <a:rPr lang="cs-CZ" sz="1600" i="1" kern="0" dirty="0">
                <a:solidFill>
                  <a:schemeClr val="bg1">
                    <a:lumMod val="50000"/>
                  </a:schemeClr>
                </a:solidFill>
              </a:rPr>
              <a:t>Jana Janíková, BBM</a:t>
            </a:r>
          </a:p>
          <a:p>
            <a:pPr marL="0" indent="0">
              <a:buNone/>
            </a:pPr>
            <a:r>
              <a:rPr lang="cs-CZ" sz="1600" i="1" kern="0" dirty="0">
                <a:solidFill>
                  <a:schemeClr val="bg1">
                    <a:lumMod val="50000"/>
                  </a:schemeClr>
                </a:solidFill>
              </a:rPr>
              <a:t>Tomáš Malkus, BBM</a:t>
            </a:r>
          </a:p>
          <a:p>
            <a:pPr marL="0" indent="0">
              <a:buNone/>
            </a:pPr>
            <a:endParaRPr lang="cs-CZ" sz="16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E10B8DD6-3D7E-0086-CD41-324BBE20DDA7}"/>
              </a:ext>
            </a:extLst>
          </p:cNvPr>
          <p:cNvSpPr txBox="1">
            <a:spLocks/>
          </p:cNvSpPr>
          <p:nvPr/>
        </p:nvSpPr>
        <p:spPr bwMode="auto">
          <a:xfrm>
            <a:off x="138752" y="5019189"/>
            <a:ext cx="2820650" cy="100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58775" marR="0" indent="-358775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1BA2DD"/>
              </a:buClr>
              <a:buSzTx/>
              <a:buFont typeface="Arial" panose="020B0604020202020204" pitchFamily="34" charset="0"/>
              <a:buChar char="•"/>
              <a:tabLst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65225" marR="0" indent="-25082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1">
                  <a:lumMod val="75000"/>
                </a:schemeClr>
              </a:buClr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37160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cs-CZ" sz="2000" b="1" dirty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Kdy P2505 do REAL?</a:t>
            </a:r>
          </a:p>
          <a:p>
            <a:pPr marL="0" indent="0">
              <a:buNone/>
            </a:pPr>
            <a:r>
              <a:rPr lang="cs-CZ" sz="1600" i="1" kern="0" dirty="0">
                <a:solidFill>
                  <a:schemeClr val="bg1">
                    <a:lumMod val="50000"/>
                  </a:schemeClr>
                </a:solidFill>
              </a:rPr>
              <a:t>POZOR!! Již DNES ve středu 4.6.2025 po 17 hod</a:t>
            </a:r>
          </a:p>
          <a:p>
            <a:pPr marL="0" indent="0">
              <a:buNone/>
            </a:pPr>
            <a:endParaRPr lang="cs-CZ" sz="1600" i="1" kern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3F6E88DD-88C2-0C8C-A69B-6393F0F2B8CD}"/>
              </a:ext>
            </a:extLst>
          </p:cNvPr>
          <p:cNvSpPr txBox="1"/>
          <p:nvPr/>
        </p:nvSpPr>
        <p:spPr>
          <a:xfrm>
            <a:off x="8992593" y="171241"/>
            <a:ext cx="288653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>
                <a:solidFill>
                  <a:srgbClr val="FF0000"/>
                </a:solidFill>
              </a:rPr>
              <a:t>TEAMS-schůzka je nahrávána… </a:t>
            </a:r>
            <a:r>
              <a:rPr lang="cs-CZ" i="1" dirty="0"/>
              <a:t>záznam bude zveřejněn v HD </a:t>
            </a:r>
            <a:r>
              <a:rPr lang="cs-CZ" dirty="0">
                <a:hlinkClick r:id="rId5"/>
              </a:rPr>
              <a:t>64700</a:t>
            </a:r>
            <a:r>
              <a:rPr lang="cs-CZ" b="1" dirty="0"/>
              <a:t> </a:t>
            </a:r>
          </a:p>
          <a:p>
            <a:endParaRPr lang="cs-CZ" b="1" dirty="0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ACDE6C1C-130B-0F5F-39CA-FF949EC0606D}"/>
              </a:ext>
            </a:extLst>
          </p:cNvPr>
          <p:cNvSpPr txBox="1"/>
          <p:nvPr/>
        </p:nvSpPr>
        <p:spPr>
          <a:xfrm>
            <a:off x="9032083" y="1890117"/>
            <a:ext cx="301211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Hlavní změny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Nový SMETÁK – podpora generování požadavků na e-schválení vícezdrojových prvotních dokladů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Nová verze REST API pro zápis návrhů pohledávek do </a:t>
            </a:r>
            <a:r>
              <a:rPr lang="cs-CZ" sz="1400" dirty="0" err="1">
                <a:solidFill>
                  <a:srgbClr val="002060"/>
                </a:solidFill>
              </a:rPr>
              <a:t>iFIS</a:t>
            </a:r>
            <a:r>
              <a:rPr lang="cs-CZ" sz="1400" dirty="0">
                <a:solidFill>
                  <a:srgbClr val="002060"/>
                </a:solidFill>
              </a:rPr>
              <a:t>/Finance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Úpravy ve </a:t>
            </a:r>
            <a:r>
              <a:rPr lang="cs-CZ" sz="1400" dirty="0" err="1">
                <a:solidFill>
                  <a:srgbClr val="002060"/>
                </a:solidFill>
              </a:rPr>
              <a:t>frm</a:t>
            </a:r>
            <a:r>
              <a:rPr lang="cs-CZ" sz="1400" dirty="0">
                <a:solidFill>
                  <a:srgbClr val="002060"/>
                </a:solidFill>
              </a:rPr>
              <a:t> </a:t>
            </a:r>
            <a:r>
              <a:rPr lang="cs-CZ" sz="1400" dirty="0" err="1">
                <a:solidFill>
                  <a:srgbClr val="002060"/>
                </a:solidFill>
              </a:rPr>
              <a:t>iFIS</a:t>
            </a:r>
            <a:r>
              <a:rPr lang="cs-CZ" sz="1400" dirty="0">
                <a:solidFill>
                  <a:srgbClr val="002060"/>
                </a:solidFill>
              </a:rPr>
              <a:t>/DPH/UDD =&gt; zavedení KIO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Úpravy v evidenci </a:t>
            </a:r>
            <a:r>
              <a:rPr lang="cs-CZ" sz="1400" dirty="0" err="1">
                <a:solidFill>
                  <a:srgbClr val="002060"/>
                </a:solidFill>
              </a:rPr>
              <a:t>iFIS</a:t>
            </a:r>
            <a:r>
              <a:rPr lang="cs-CZ" sz="1400" dirty="0">
                <a:solidFill>
                  <a:srgbClr val="002060"/>
                </a:solidFill>
              </a:rPr>
              <a:t>/Saldo/Výplatní listiny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00206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674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AFD57-8CC2-986D-BB05-5DC84CC12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E18B45-0192-7229-7389-67671ED46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624703"/>
            <a:ext cx="9411536" cy="623454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9208ACA-981D-5DD0-E2FD-134C62CB4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36" y="624703"/>
            <a:ext cx="9411536" cy="6234545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FC0C3F0-B84F-7208-30AA-74E9D0BE5820}"/>
              </a:ext>
            </a:extLst>
          </p:cNvPr>
          <p:cNvSpPr txBox="1"/>
          <p:nvPr/>
        </p:nvSpPr>
        <p:spPr>
          <a:xfrm>
            <a:off x="30691" y="163038"/>
            <a:ext cx="11922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Nové možnosti rozúčtování účetní věty pomocí rozdělovníků</a:t>
            </a: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4"/>
              </a:rPr>
              <a:t>20195</a:t>
            </a:r>
            <a:endParaRPr lang="cs-CZ" sz="1200" b="1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BD093D-5775-AE95-6771-246EA5B20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728" y="2991343"/>
            <a:ext cx="8093745" cy="3098666"/>
          </a:xfrm>
          <a:prstGeom prst="rect">
            <a:avLst/>
          </a:prstGeom>
        </p:spPr>
      </p:pic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2C99CD23-0C70-7608-761C-299AA0333B4E}"/>
              </a:ext>
            </a:extLst>
          </p:cNvPr>
          <p:cNvSpPr/>
          <p:nvPr/>
        </p:nvSpPr>
        <p:spPr>
          <a:xfrm>
            <a:off x="1381793" y="5788470"/>
            <a:ext cx="833150" cy="270504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EE72336D-D738-C189-4C84-D6127122D97C}"/>
              </a:ext>
            </a:extLst>
          </p:cNvPr>
          <p:cNvSpPr/>
          <p:nvPr/>
        </p:nvSpPr>
        <p:spPr>
          <a:xfrm>
            <a:off x="9973856" y="5673361"/>
            <a:ext cx="1574382" cy="327309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49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AE38747-FB50-9979-A13E-E80DE4E5C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81DEAAEC-11B1-2731-19CD-683B0B2D7391}"/>
              </a:ext>
            </a:extLst>
          </p:cNvPr>
          <p:cNvSpPr txBox="1"/>
          <p:nvPr/>
        </p:nvSpPr>
        <p:spPr>
          <a:xfrm>
            <a:off x="30691" y="163038"/>
            <a:ext cx="1192232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Zaokrouhlování částek v účetních větách generovaných pomocí rozdělovníku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2"/>
              </a:rPr>
              <a:t>20368</a:t>
            </a:r>
            <a:endParaRPr lang="cs-CZ" sz="1200" b="1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17D70B-7854-EBB1-7695-7FEFDBF98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44" y="908720"/>
            <a:ext cx="11335880" cy="499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32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807FA-C46E-4641-E113-8C7FF55F5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2576D57E-EAC8-C8AD-EA21-4E4CD3508C36}"/>
              </a:ext>
            </a:extLst>
          </p:cNvPr>
          <p:cNvSpPr txBox="1"/>
          <p:nvPr/>
        </p:nvSpPr>
        <p:spPr>
          <a:xfrm>
            <a:off x="30691" y="163038"/>
            <a:ext cx="1192232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exportu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účetních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CSV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souboru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2"/>
              </a:rPr>
              <a:t>20368</a:t>
            </a:r>
            <a:endParaRPr lang="cs-CZ" sz="1200" b="1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0067418-6E11-D649-7F46-BD3220441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408" y="1086947"/>
            <a:ext cx="7071026" cy="46841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9555FFDF-BDAF-A7F5-0008-3359A31BA0D6}"/>
              </a:ext>
            </a:extLst>
          </p:cNvPr>
          <p:cNvSpPr/>
          <p:nvPr/>
        </p:nvSpPr>
        <p:spPr>
          <a:xfrm>
            <a:off x="3559652" y="2659664"/>
            <a:ext cx="4864405" cy="7920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376E"/>
                </a:solidFill>
              </a:rPr>
              <a:t>Podklady pro přeúčtování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F869E730-C028-C55A-4823-5D81F727FA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300250" y="1086947"/>
            <a:ext cx="3686122" cy="3686122"/>
          </a:xfrm>
          <a:prstGeom prst="rect">
            <a:avLst/>
          </a:prstGeom>
        </p:spPr>
      </p:pic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FAAEDE6F-BE82-EE7D-DE49-F52C6C59E502}"/>
              </a:ext>
            </a:extLst>
          </p:cNvPr>
          <p:cNvSpPr/>
          <p:nvPr/>
        </p:nvSpPr>
        <p:spPr>
          <a:xfrm flipH="1">
            <a:off x="3143672" y="3451752"/>
            <a:ext cx="4864405" cy="792088"/>
          </a:xfrm>
          <a:prstGeom prst="rightArrow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00376E"/>
                </a:solidFill>
              </a:rPr>
              <a:t>Vygenerování nového BÚD s  přeúčtováním</a:t>
            </a:r>
          </a:p>
        </p:txBody>
      </p:sp>
    </p:spTree>
    <p:extLst>
      <p:ext uri="{BB962C8B-B14F-4D97-AF65-F5344CB8AC3E}">
        <p14:creationId xmlns:p14="http://schemas.microsoft.com/office/powerpoint/2010/main" val="250261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A99CD-4C87-21FE-DA93-75448722A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31F83F15-7097-7BD9-7626-7DD796C57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615812"/>
            <a:ext cx="9176954" cy="607914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7EF0741-772B-5548-6DAD-E3699FC107E4}"/>
              </a:ext>
            </a:extLst>
          </p:cNvPr>
          <p:cNvSpPr txBox="1"/>
          <p:nvPr/>
        </p:nvSpPr>
        <p:spPr>
          <a:xfrm>
            <a:off x="30691" y="163038"/>
            <a:ext cx="11922329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Možnost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exportu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účetních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vět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CSV </a:t>
            </a:r>
            <a:r>
              <a:rPr lang="en-US" altLang="cs-CZ" sz="23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souboru</a:t>
            </a:r>
            <a:r>
              <a:rPr lang="en-US" altLang="cs-CZ" sz="23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 </a:t>
            </a:r>
            <a:r>
              <a:rPr lang="cs-CZ" sz="1200" i="1" dirty="0">
                <a:effectLst/>
                <a:hlinkClick r:id="rId3"/>
              </a:rPr>
              <a:t>20368</a:t>
            </a:r>
            <a:endParaRPr lang="cs-CZ" sz="1200" b="1" dirty="0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478F6EE6-34B0-1E27-1F8F-9F7E43D9E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2420888"/>
            <a:ext cx="7097131" cy="3489423"/>
          </a:xfrm>
          <a:prstGeom prst="rect">
            <a:avLst/>
          </a:prstGeom>
        </p:spPr>
      </p:pic>
      <p:sp>
        <p:nvSpPr>
          <p:cNvPr id="14" name="Obdélník: se zakulacenými rohy 13">
            <a:extLst>
              <a:ext uri="{FF2B5EF4-FFF2-40B4-BE49-F238E27FC236}">
                <a16:creationId xmlns:a16="http://schemas.microsoft.com/office/drawing/2014/main" id="{8E555894-F535-4A88-13D6-01CF5F9C79F2}"/>
              </a:ext>
            </a:extLst>
          </p:cNvPr>
          <p:cNvSpPr/>
          <p:nvPr/>
        </p:nvSpPr>
        <p:spPr>
          <a:xfrm>
            <a:off x="1559496" y="3428999"/>
            <a:ext cx="4176464" cy="216025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: se zakulacenými rohy 14">
            <a:extLst>
              <a:ext uri="{FF2B5EF4-FFF2-40B4-BE49-F238E27FC236}">
                <a16:creationId xmlns:a16="http://schemas.microsoft.com/office/drawing/2014/main" id="{9F5B13E3-6CE3-A559-038B-A3DA3F530B13}"/>
              </a:ext>
            </a:extLst>
          </p:cNvPr>
          <p:cNvSpPr/>
          <p:nvPr/>
        </p:nvSpPr>
        <p:spPr>
          <a:xfrm>
            <a:off x="5922821" y="4503524"/>
            <a:ext cx="1047389" cy="17426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: se zakulacenými rohy 15">
            <a:extLst>
              <a:ext uri="{FF2B5EF4-FFF2-40B4-BE49-F238E27FC236}">
                <a16:creationId xmlns:a16="http://schemas.microsoft.com/office/drawing/2014/main" id="{323F144A-D4A3-B843-62B9-6AE193C0993E}"/>
              </a:ext>
            </a:extLst>
          </p:cNvPr>
          <p:cNvSpPr/>
          <p:nvPr/>
        </p:nvSpPr>
        <p:spPr>
          <a:xfrm>
            <a:off x="7615597" y="4503524"/>
            <a:ext cx="720080" cy="174260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E908BB53-2664-0448-FE1E-33162E8B30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4261" y="2060848"/>
            <a:ext cx="8922671" cy="388843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18128195-A1BB-1DBB-610A-9F32A046B7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372" y="4009256"/>
            <a:ext cx="6942715" cy="1219944"/>
          </a:xfrm>
          <a:prstGeom prst="rect">
            <a:avLst/>
          </a:prstGeom>
        </p:spPr>
      </p:pic>
      <p:sp>
        <p:nvSpPr>
          <p:cNvPr id="24" name="TextovéPole 23">
            <a:extLst>
              <a:ext uri="{FF2B5EF4-FFF2-40B4-BE49-F238E27FC236}">
                <a16:creationId xmlns:a16="http://schemas.microsoft.com/office/drawing/2014/main" id="{0EE1260A-20FF-2F5B-775D-434F17ACC647}"/>
              </a:ext>
            </a:extLst>
          </p:cNvPr>
          <p:cNvSpPr txBox="1"/>
          <p:nvPr/>
        </p:nvSpPr>
        <p:spPr>
          <a:xfrm>
            <a:off x="1664384" y="4617427"/>
            <a:ext cx="37802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/>
              <a:t>Přeúčtování mzdových nákladů včetně pojištění a odvodů</a:t>
            </a:r>
          </a:p>
        </p:txBody>
      </p:sp>
    </p:spTree>
    <p:extLst>
      <p:ext uri="{BB962C8B-B14F-4D97-AF65-F5344CB8AC3E}">
        <p14:creationId xmlns:p14="http://schemas.microsoft.com/office/powerpoint/2010/main" val="33822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C3794-E619-066D-AD3F-982BF5350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DC2519-C054-8811-3F0B-29954FBB8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008" y="59061"/>
            <a:ext cx="11760197" cy="575791"/>
          </a:xfrm>
        </p:spPr>
        <p:txBody>
          <a:bodyPr/>
          <a:lstStyle/>
          <a:p>
            <a:r>
              <a:rPr lang="cs-CZ" sz="2800" b="1" i="0" dirty="0">
                <a:effectLst/>
                <a:latin typeface="Arial" panose="020B0604020202020204" pitchFamily="34" charset="0"/>
              </a:rPr>
              <a:t>Možnost nahrávání účetních vět z XLS-&gt;CSV do BÚD</a:t>
            </a:r>
            <a:endParaRPr lang="cs-CZ" sz="2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3900705-36CA-F319-5141-57F686B5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39" y="634852"/>
            <a:ext cx="8892162" cy="5890492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F19B1D83-AC4F-0EF0-F03A-C0F0E235B75D}"/>
              </a:ext>
            </a:extLst>
          </p:cNvPr>
          <p:cNvSpPr txBox="1"/>
          <p:nvPr/>
        </p:nvSpPr>
        <p:spPr>
          <a:xfrm>
            <a:off x="8469982" y="2060848"/>
            <a:ext cx="3364879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Administrovatelné tlačítko </a:t>
            </a:r>
            <a:r>
              <a:rPr lang="cs-CZ" b="1" i="0" dirty="0">
                <a:solidFill>
                  <a:srgbClr val="00B050"/>
                </a:solidFill>
                <a:effectLst/>
                <a:latin typeface="Arial" panose="020B0604020202020204" pitchFamily="34" charset="0"/>
              </a:rPr>
              <a:t>BUT_UCT_IMPRAD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vstupní soubor ve formátu .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csv</a:t>
            </a:r>
            <a:r>
              <a:rPr lang="cs-CZ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 předem připravenými řádky účetních dokladů a s danou strukturou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8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musí být dodržena struktura řádků importovaného .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csv</a:t>
            </a:r>
            <a:r>
              <a:rPr lang="cs-CZ" sz="18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souboru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576E0B1B-7FA8-C95F-49A7-F97FDBF7E482}"/>
              </a:ext>
            </a:extLst>
          </p:cNvPr>
          <p:cNvSpPr/>
          <p:nvPr/>
        </p:nvSpPr>
        <p:spPr>
          <a:xfrm>
            <a:off x="2943518" y="4816202"/>
            <a:ext cx="833150" cy="270504"/>
          </a:xfrm>
          <a:prstGeom prst="round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7858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D55160-0BF9-B78C-4644-61A1433DB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0">
            <a:extLst>
              <a:ext uri="{FF2B5EF4-FFF2-40B4-BE49-F238E27FC236}">
                <a16:creationId xmlns:a16="http://schemas.microsoft.com/office/drawing/2014/main" id="{0AE69ECC-CB37-DB2B-CD9E-0280D1F5C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" y="106842"/>
            <a:ext cx="501000" cy="47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BA9B2FF-C8FD-2DA0-08FC-AF5006352659}"/>
              </a:ext>
            </a:extLst>
          </p:cNvPr>
          <p:cNvSpPr txBox="1"/>
          <p:nvPr/>
        </p:nvSpPr>
        <p:spPr>
          <a:xfrm>
            <a:off x="636605" y="112592"/>
            <a:ext cx="116526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Průběžné automatické odesílání kontací do </a:t>
            </a:r>
            <a:r>
              <a:rPr lang="cs-CZ" altLang="cs-CZ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iFIS</a:t>
            </a:r>
            <a:r>
              <a:rPr lang="cs-CZ" altLang="cs-CZ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/Účetnictví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B2A059-2F56-4415-1E0D-8754EEBF4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496" y="574257"/>
            <a:ext cx="10441734" cy="7827534"/>
          </a:xfrm>
          <a:prstGeom prst="rect">
            <a:avLst/>
          </a:prstGeom>
        </p:spPr>
      </p:pic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C9548FBE-2C77-EB9B-F52E-66554589B7AE}"/>
              </a:ext>
            </a:extLst>
          </p:cNvPr>
          <p:cNvCxnSpPr/>
          <p:nvPr/>
        </p:nvCxnSpPr>
        <p:spPr>
          <a:xfrm flipV="1">
            <a:off x="2999656" y="2132856"/>
            <a:ext cx="3384376" cy="1008112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71C03EB8-8EBC-AC99-3924-4B6DD4C90538}"/>
              </a:ext>
            </a:extLst>
          </p:cNvPr>
          <p:cNvCxnSpPr>
            <a:cxnSpLocks/>
          </p:cNvCxnSpPr>
          <p:nvPr/>
        </p:nvCxnSpPr>
        <p:spPr>
          <a:xfrm flipV="1">
            <a:off x="2999656" y="2132856"/>
            <a:ext cx="3384376" cy="1152128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5CD37C15-8F09-3086-D81A-8B012D3A37BB}"/>
              </a:ext>
            </a:extLst>
          </p:cNvPr>
          <p:cNvCxnSpPr>
            <a:cxnSpLocks/>
          </p:cNvCxnSpPr>
          <p:nvPr/>
        </p:nvCxnSpPr>
        <p:spPr>
          <a:xfrm flipV="1">
            <a:off x="2992835" y="2132856"/>
            <a:ext cx="3391197" cy="1296144"/>
          </a:xfrm>
          <a:prstGeom prst="straightConnector1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Obrázek 14">
            <a:extLst>
              <a:ext uri="{FF2B5EF4-FFF2-40B4-BE49-F238E27FC236}">
                <a16:creationId xmlns:a16="http://schemas.microsoft.com/office/drawing/2014/main" id="{845C2632-930B-460F-90FE-7FCCDFC83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1904" y="2620888"/>
            <a:ext cx="9148400" cy="6858000"/>
          </a:xfrm>
          <a:prstGeom prst="rect">
            <a:avLst/>
          </a:prstGeom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ED326827-0769-841B-F8CC-2A8FE237D62C}"/>
              </a:ext>
            </a:extLst>
          </p:cNvPr>
          <p:cNvSpPr/>
          <p:nvPr/>
        </p:nvSpPr>
        <p:spPr>
          <a:xfrm>
            <a:off x="9264352" y="6381328"/>
            <a:ext cx="2880894" cy="216024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nice 23">
            <a:extLst>
              <a:ext uri="{FF2B5EF4-FFF2-40B4-BE49-F238E27FC236}">
                <a16:creationId xmlns:a16="http://schemas.microsoft.com/office/drawing/2014/main" id="{E6D1AEC4-9275-1A1B-66AD-BD65576D60FB}"/>
              </a:ext>
            </a:extLst>
          </p:cNvPr>
          <p:cNvCxnSpPr>
            <a:cxnSpLocks/>
          </p:cNvCxnSpPr>
          <p:nvPr/>
        </p:nvCxnSpPr>
        <p:spPr>
          <a:xfrm flipV="1">
            <a:off x="11496600" y="6165304"/>
            <a:ext cx="576064" cy="692696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>
            <a:extLst>
              <a:ext uri="{FF2B5EF4-FFF2-40B4-BE49-F238E27FC236}">
                <a16:creationId xmlns:a16="http://schemas.microsoft.com/office/drawing/2014/main" id="{E13D9670-536F-4AB7-D47B-CD2AC1C7500D}"/>
              </a:ext>
            </a:extLst>
          </p:cNvPr>
          <p:cNvCxnSpPr>
            <a:cxnSpLocks/>
          </p:cNvCxnSpPr>
          <p:nvPr/>
        </p:nvCxnSpPr>
        <p:spPr>
          <a:xfrm flipH="1" flipV="1">
            <a:off x="11496600" y="6165304"/>
            <a:ext cx="576064" cy="692696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Obrázek 33">
            <a:extLst>
              <a:ext uri="{FF2B5EF4-FFF2-40B4-BE49-F238E27FC236}">
                <a16:creationId xmlns:a16="http://schemas.microsoft.com/office/drawing/2014/main" id="{9A1D6347-FC4B-1BD2-7CED-150C1F7F3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712" y="4609572"/>
            <a:ext cx="2157430" cy="224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5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Prezentace">
  <a:themeElements>
    <a:clrScheme name="Prezenta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zentac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rezenta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zenta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" id="{0BAD4602-6574-4979-BB5A-30F920378833}" vid="{291286F9-4C64-4DCF-B825-B225D4BE11D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15115</TotalTime>
  <Words>789</Words>
  <Application>Microsoft Office PowerPoint</Application>
  <PresentationFormat>Širokoúhlá obrazovka</PresentationFormat>
  <Paragraphs>145</Paragraphs>
  <Slides>27</Slides>
  <Notes>12</Notes>
  <HiddenSlides>1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ＭＳ Ｐゴシック</vt:lpstr>
      <vt:lpstr>Arial</vt:lpstr>
      <vt:lpstr>Calibri</vt:lpstr>
      <vt:lpstr>Myriad Pro</vt:lpstr>
      <vt:lpstr>Tahoma</vt:lpstr>
      <vt:lpstr>Univers</vt:lpstr>
      <vt:lpstr>Prezentace</vt:lpstr>
      <vt:lpstr>Aktualizace iFIS</vt:lpstr>
      <vt:lpstr>Všechny příspěvky, které byly prezentované na letošním setkání uživatelů najdete v iFIS/Helpdesk ve veřejném hlášení HD 64712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Možnost nahrávání účetních vět z XLS-&gt;CSV do BÚD</vt:lpstr>
      <vt:lpstr>Prezentace aplikace PowerPoint</vt:lpstr>
      <vt:lpstr>Prezentace aplikace PowerPoint</vt:lpstr>
      <vt:lpstr>Prezentace aplikace PowerPoint</vt:lpstr>
      <vt:lpstr>iFIS / Saldo / Výplaty 04506 - Výplaty - servisní funkce - rekapitulace výplatních listin</vt:lpstr>
      <vt:lpstr>Prezentace aplikace PowerPoint</vt:lpstr>
      <vt:lpstr>Prezentace aplikace PowerPoint</vt:lpstr>
      <vt:lpstr>Prezentace aplikace PowerPoint</vt:lpstr>
      <vt:lpstr>Prezentace aplikace PowerPoint</vt:lpstr>
      <vt:lpstr>Rozšířený formulář UDD</vt:lpstr>
      <vt:lpstr>Kontroly v infookně UDD</vt:lpstr>
      <vt:lpstr>Generování ZL dle měny transakce</vt:lpstr>
      <vt:lpstr>Generování ZL dle měny transakce</vt:lpstr>
      <vt:lpstr>Generování ZL dle měny transakce</vt:lpstr>
      <vt:lpstr>Nová tlačítka pro pořízení dokladu iFIS/Majetek</vt:lpstr>
      <vt:lpstr>UPR 20477 Možnost zadání více zodpovědných osob pro CSÚIS výkazy</vt:lpstr>
      <vt:lpstr>Aktualizace iFIS</vt:lpstr>
      <vt:lpstr>Aktualizace iFIS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Machek</dc:creator>
  <cp:lastModifiedBy>BBM Office 2</cp:lastModifiedBy>
  <cp:revision>761</cp:revision>
  <cp:lastPrinted>2019-11-06T08:54:36Z</cp:lastPrinted>
  <dcterms:created xsi:type="dcterms:W3CDTF">2018-03-26T11:35:28Z</dcterms:created>
  <dcterms:modified xsi:type="dcterms:W3CDTF">2025-06-04T08:16:26Z</dcterms:modified>
</cp:coreProperties>
</file>